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273" r:id="rId7"/>
    <p:sldId id="274" r:id="rId8"/>
    <p:sldId id="267" r:id="rId9"/>
    <p:sldId id="258" r:id="rId10"/>
    <p:sldId id="259" r:id="rId11"/>
    <p:sldId id="260" r:id="rId12"/>
    <p:sldId id="261" r:id="rId13"/>
    <p:sldId id="268" r:id="rId14"/>
    <p:sldId id="264" r:id="rId15"/>
    <p:sldId id="265" r:id="rId16"/>
    <p:sldId id="269" r:id="rId17"/>
    <p:sldId id="270" r:id="rId18"/>
    <p:sldId id="266" r:id="rId19"/>
    <p:sldId id="271" r:id="rId20"/>
    <p:sldId id="272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982" userDrawn="1">
          <p15:clr>
            <a:srgbClr val="A4A3A4"/>
          </p15:clr>
        </p15:guide>
        <p15:guide id="4" pos="6380" userDrawn="1">
          <p15:clr>
            <a:srgbClr val="A4A3A4"/>
          </p15:clr>
        </p15:guide>
        <p15:guide id="5" pos="5632" userDrawn="1">
          <p15:clr>
            <a:srgbClr val="A4A3A4"/>
          </p15:clr>
        </p15:guide>
        <p15:guide id="6" pos="1186" userDrawn="1">
          <p15:clr>
            <a:srgbClr val="A4A3A4"/>
          </p15:clr>
        </p15:guide>
        <p15:guide id="7" pos="16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59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72513" autoAdjust="0"/>
  </p:normalViewPr>
  <p:slideViewPr>
    <p:cSldViewPr snapToGrid="0">
      <p:cViewPr>
        <p:scale>
          <a:sx n="39" d="100"/>
          <a:sy n="39" d="100"/>
        </p:scale>
        <p:origin x="1672" y="268"/>
      </p:cViewPr>
      <p:guideLst>
        <p:guide orient="horz" pos="640"/>
        <p:guide pos="3840"/>
        <p:guide pos="982"/>
        <p:guide pos="6380"/>
        <p:guide pos="5632"/>
        <p:guide pos="1186"/>
        <p:guide pos="16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0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BDC39-872E-40B7-BA08-799878700BD1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929DC-E2CC-463A-A75F-A1DB80F9BC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205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A5ACD-0681-49B9-8CEC-81F5ECBD1C5F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34157-D190-46EC-ACFF-7A20D2D6F9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822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4157-D190-46EC-ACFF-7A20D2D6F9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4752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Delete example table and figures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Select your trust and the indicator from drop down menu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Copy and paste</a:t>
            </a:r>
            <a:r>
              <a:rPr lang="en-GB" baseline="0" dirty="0" smtClean="0"/>
              <a:t> table 2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Copy and ‘paste as picture’ figure 2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Copy and ‘paste as picture’ figure</a:t>
            </a:r>
            <a:r>
              <a:rPr lang="en-GB" baseline="0" dirty="0" smtClean="0"/>
              <a:t> 3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4157-D190-46EC-ACFF-7A20D2D6F9B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985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Delete example table and figures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Select your trust and the indicator from drop down menu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Copy and paste</a:t>
            </a:r>
            <a:r>
              <a:rPr lang="en-GB" baseline="0" dirty="0" smtClean="0"/>
              <a:t> table 2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Copy and ‘paste as picture’ figure 2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Copy and ‘paste as picture’ figure</a:t>
            </a:r>
            <a:r>
              <a:rPr lang="en-GB" baseline="0" dirty="0" smtClean="0"/>
              <a:t> 3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4157-D190-46EC-ACFF-7A20D2D6F9B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754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Delete example table and figures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Select your trust and the indicator from drop down menu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Copy and paste</a:t>
            </a:r>
            <a:r>
              <a:rPr lang="en-GB" baseline="0" dirty="0" smtClean="0"/>
              <a:t> table 2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Copy and ‘paste as picture’ figure 2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Copy and ‘paste as picture’ figure</a:t>
            </a:r>
            <a:r>
              <a:rPr lang="en-GB" baseline="0" dirty="0" smtClean="0"/>
              <a:t> 3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4157-D190-46EC-ACFF-7A20D2D6F9B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4845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Delete example table and figures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Select your trust and the indicator from drop down menu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Copy and paste</a:t>
            </a:r>
            <a:r>
              <a:rPr lang="en-GB" baseline="0" dirty="0" smtClean="0"/>
              <a:t> table 2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Copy and ‘paste as picture’ figure 2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Copy and ‘paste as picture’ figure</a:t>
            </a:r>
            <a:r>
              <a:rPr lang="en-GB" baseline="0" dirty="0" smtClean="0"/>
              <a:t> 3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4157-D190-46EC-ACFF-7A20D2D6F9B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115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Identify 3 areas of good practice locally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4157-D190-46EC-ACFF-7A20D2D6F9B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154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Identify 3 areas that</a:t>
            </a:r>
            <a:r>
              <a:rPr lang="en-GB" baseline="0" dirty="0" smtClean="0"/>
              <a:t> require development locally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4157-D190-46EC-ACFF-7A20D2D6F9B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906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Suggest 3 key action points</a:t>
            </a:r>
            <a:r>
              <a:rPr lang="en-GB" baseline="0" dirty="0" smtClean="0"/>
              <a:t> to address areas in need for development locally</a:t>
            </a:r>
          </a:p>
          <a:p>
            <a:r>
              <a:rPr lang="en-GB" baseline="0" dirty="0" smtClean="0"/>
              <a:t>You may find the NLCA action plan template helpful for this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4157-D190-46EC-ACFF-7A20D2D6F9B7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471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slide</a:t>
            </a:r>
            <a:r>
              <a:rPr lang="en-GB" baseline="0" dirty="0" smtClean="0"/>
              <a:t> may be deleted prior to presentation,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4157-D190-46EC-ACFF-7A20D2D6F9B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19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Delete example table</a:t>
            </a:r>
          </a:p>
          <a:p>
            <a:r>
              <a:rPr lang="en-GB" dirty="0" smtClean="0"/>
              <a:t>Select your </a:t>
            </a:r>
            <a:r>
              <a:rPr lang="en-GB" dirty="0" smtClean="0"/>
              <a:t>trust on data</a:t>
            </a:r>
            <a:r>
              <a:rPr lang="en-GB" baseline="0" dirty="0" smtClean="0"/>
              <a:t> viewer</a:t>
            </a:r>
            <a:endParaRPr lang="en-GB" dirty="0" smtClean="0"/>
          </a:p>
          <a:p>
            <a:r>
              <a:rPr lang="en-GB" dirty="0" smtClean="0"/>
              <a:t>Copy and paste table</a:t>
            </a:r>
            <a:r>
              <a:rPr lang="en-GB" baseline="0" dirty="0" smtClean="0"/>
              <a:t> </a:t>
            </a:r>
            <a:r>
              <a:rPr lang="en-GB" baseline="0" dirty="0" smtClean="0"/>
              <a:t>5a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4157-D190-46EC-ACFF-7A20D2D6F9B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790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Delete example table</a:t>
            </a:r>
          </a:p>
          <a:p>
            <a:r>
              <a:rPr lang="en-GB" dirty="0" smtClean="0"/>
              <a:t>Select your </a:t>
            </a:r>
            <a:r>
              <a:rPr lang="en-GB" dirty="0" smtClean="0"/>
              <a:t>trust on data viewer</a:t>
            </a:r>
            <a:endParaRPr lang="en-GB" dirty="0" smtClean="0"/>
          </a:p>
          <a:p>
            <a:r>
              <a:rPr lang="en-GB" dirty="0" smtClean="0"/>
              <a:t>Copy and paste table</a:t>
            </a:r>
            <a:r>
              <a:rPr lang="en-GB" baseline="0" dirty="0" smtClean="0"/>
              <a:t> </a:t>
            </a:r>
            <a:r>
              <a:rPr lang="en-GB" baseline="0" dirty="0" smtClean="0"/>
              <a:t>5b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4157-D190-46EC-ACFF-7A20D2D6F9B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972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Select your trust and the data completeness indicator from drop down menu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Go to table 1</a:t>
            </a:r>
          </a:p>
          <a:p>
            <a:r>
              <a:rPr lang="en-GB" dirty="0" smtClean="0"/>
              <a:t>Complete the</a:t>
            </a:r>
            <a:r>
              <a:rPr lang="en-GB" baseline="0" dirty="0" smtClean="0"/>
              <a:t> last 2 columns of the table with your local results for each indicator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4157-D190-46EC-ACFF-7A20D2D6F9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3295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Delete example table and figures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Select your trust and the indicator from drop down menu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Copy and paste</a:t>
            </a:r>
            <a:r>
              <a:rPr lang="en-GB" baseline="0" dirty="0" smtClean="0"/>
              <a:t> table 2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Copy and ‘paste as picture’ figure 2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Copy and ‘paste as picture’ figure</a:t>
            </a:r>
            <a:r>
              <a:rPr lang="en-GB" baseline="0" dirty="0" smtClean="0"/>
              <a:t> 3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4157-D190-46EC-ACFF-7A20D2D6F9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636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Delete example table and figures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Select your trust and the indicator from drop down menu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Copy and paste</a:t>
            </a:r>
            <a:r>
              <a:rPr lang="en-GB" baseline="0" dirty="0" smtClean="0"/>
              <a:t> table 2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Copy and ‘paste as picture’ figure 2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Copy and ‘paste as picture’ figure</a:t>
            </a:r>
            <a:r>
              <a:rPr lang="en-GB" baseline="0" dirty="0" smtClean="0"/>
              <a:t> 3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4157-D190-46EC-ACFF-7A20D2D6F9B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27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Delete example table and figures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Select your trust and the indicator from drop down menu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Copy and paste</a:t>
            </a:r>
            <a:r>
              <a:rPr lang="en-GB" baseline="0" dirty="0" smtClean="0"/>
              <a:t> table 2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Copy and ‘paste as picture’ figure 2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Copy and ‘paste as picture’ figure</a:t>
            </a:r>
            <a:r>
              <a:rPr lang="en-GB" baseline="0" dirty="0" smtClean="0"/>
              <a:t> 3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4157-D190-46EC-ACFF-7A20D2D6F9B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80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Delete example table and figures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Select your trust and the indicator from drop down menu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Copy and paste</a:t>
            </a:r>
            <a:r>
              <a:rPr lang="en-GB" baseline="0" dirty="0" smtClean="0"/>
              <a:t> table 2</a:t>
            </a: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Copy and ‘paste as picture’ figure 2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Copy and ‘paste as picture’ figure</a:t>
            </a:r>
            <a:r>
              <a:rPr lang="en-GB" baseline="0" dirty="0" smtClean="0"/>
              <a:t> 3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34157-D190-46EC-ACFF-7A20D2D6F9B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17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1232451"/>
            <a:ext cx="12192000" cy="5625547"/>
          </a:xfrm>
          <a:prstGeom prst="rect">
            <a:avLst/>
          </a:prstGeom>
          <a:solidFill>
            <a:srgbClr val="065960"/>
          </a:solidFill>
          <a:ln>
            <a:solidFill>
              <a:srgbClr val="065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21976" y="1775011"/>
            <a:ext cx="1008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58" y="5741447"/>
            <a:ext cx="912828" cy="74207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0321458" y="6080691"/>
            <a:ext cx="157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@</a:t>
            </a:r>
            <a:r>
              <a:rPr lang="en-GB" sz="2400" dirty="0" err="1">
                <a:solidFill>
                  <a:schemeClr val="bg1"/>
                </a:solidFill>
              </a:rPr>
              <a:t>NLCA_uk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781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659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A63D7-BDC4-42AD-AB96-BA9E533CC188}" type="datetime1">
              <a:rPr lang="en-GB" smtClean="0"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nlca@rcseng.ac.uk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267-AEA4-4961-A2A3-EA86338CB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821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2" t="23642" r="11304" b="27966"/>
          <a:stretch/>
        </p:blipFill>
        <p:spPr>
          <a:xfrm>
            <a:off x="118794" y="0"/>
            <a:ext cx="4554893" cy="108921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210235"/>
            <a:ext cx="12192000" cy="5647765"/>
          </a:xfrm>
          <a:prstGeom prst="rect">
            <a:avLst/>
          </a:prstGeom>
          <a:solidFill>
            <a:srgbClr val="065960"/>
          </a:solidFill>
          <a:ln>
            <a:solidFill>
              <a:srgbClr val="0659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077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776335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659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5535"/>
            <a:ext cx="10515600" cy="45433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A415A-F9E7-4CF7-A6F5-ACB386EF1BCF}" type="datetime1">
              <a:rPr lang="en-GB" smtClean="0"/>
              <a:t>11/04/2023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nlca@rcseng.ac.uk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@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0" y="108535"/>
            <a:ext cx="12073206" cy="1089212"/>
            <a:chOff x="0" y="108535"/>
            <a:chExt cx="12073206" cy="1089212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0" y="108535"/>
              <a:ext cx="12073206" cy="1089212"/>
              <a:chOff x="118794" y="0"/>
              <a:chExt cx="12073206" cy="1089212"/>
            </a:xfrm>
          </p:grpSpPr>
          <p:pic>
            <p:nvPicPr>
              <p:cNvPr id="22" name="Picture 21"/>
              <p:cNvPicPr>
                <a:picLocks noChangeAspect="1"/>
              </p:cNvPicPr>
              <p:nvPr userDrawn="1"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32" t="23642" r="11304" b="27966"/>
              <a:stretch/>
            </p:blipFill>
            <p:spPr>
              <a:xfrm>
                <a:off x="118794" y="0"/>
                <a:ext cx="4554893" cy="1089212"/>
              </a:xfrm>
              <a:prstGeom prst="rect">
                <a:avLst/>
              </a:prstGeom>
            </p:spPr>
          </p:pic>
          <p:pic>
            <p:nvPicPr>
              <p:cNvPr id="23" name="Picture 4" descr="S:\BreastCancerOlderPatients\Communication &amp; Dissemination\Logos\HQIP\HQIP-logo1.jpg"/>
              <p:cNvPicPr>
                <a:picLocks noChangeAspect="1" noChangeArrowheads="1"/>
              </p:cNvPicPr>
              <p:nvPr userDrawn="1"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03874" y="66370"/>
                <a:ext cx="1753712" cy="8768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3"/>
              <p:cNvPicPr>
                <a:picLocks noChangeAspect="1"/>
              </p:cNvPicPr>
              <p:nvPr userDrawn="1"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6100" y="50957"/>
                <a:ext cx="1755900" cy="874332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 userDrawn="1"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4456" y="63414"/>
                <a:ext cx="2276475" cy="833759"/>
              </a:xfrm>
              <a:prstGeom prst="rect">
                <a:avLst/>
              </a:prstGeom>
            </p:spPr>
          </p:pic>
        </p:grpSp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2703" y="128672"/>
              <a:ext cx="931811" cy="935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710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0659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5A07F-7286-464C-B91B-C980F503ECD5}" type="datetime1">
              <a:rPr lang="en-GB" smtClean="0"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nlca@rcseng.ac.uk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267-AEA4-4961-A2A3-EA86338CB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085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659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F795C-FE79-4073-95B8-03AA802AD952}" type="datetime1">
              <a:rPr lang="en-GB" smtClean="0"/>
              <a:t>11/04/2023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nlca@rcseng.ac.uk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267-AEA4-4961-A2A3-EA86338CB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447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659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D93C6-BCB1-465D-888A-9E454C8D3792}" type="datetime1">
              <a:rPr lang="en-GB" smtClean="0"/>
              <a:t>11/04/2023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nlca@rcseng.ac.uk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267-AEA4-4961-A2A3-EA86338CB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70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659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847D0-AD8C-4EAC-A54C-D9267156E02F}" type="datetime1">
              <a:rPr lang="en-GB" smtClean="0"/>
              <a:t>11/04/2023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nlca@rcseng.ac.uk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267-AEA4-4961-A2A3-EA86338CB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25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0A189-8501-431E-A291-773B66401334}" type="datetime1">
              <a:rPr lang="en-GB" smtClean="0"/>
              <a:t>11/04/2023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nlca@rcseng.ac.uk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267-AEA4-4961-A2A3-EA86338CB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30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659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03DB6-D9D9-4BC7-B533-DCB855C664B9}" type="datetime1">
              <a:rPr lang="en-GB" smtClean="0"/>
              <a:t>11/04/2023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nlca@rcseng.ac.uk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267-AEA4-4961-A2A3-EA86338CB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76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65960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EA79-E03F-408C-8BA0-4347CAB1CC87}" type="datetime1">
              <a:rPr lang="en-GB" smtClean="0"/>
              <a:t>11/04/2023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nlca@rcseng.ac.uk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51267-AEA4-4961-A2A3-EA86338CB5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4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71542"/>
            <a:ext cx="10515600" cy="680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84837"/>
            <a:ext cx="10515600" cy="4292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65960"/>
                </a:solidFill>
              </a:defRPr>
            </a:lvl1pPr>
          </a:lstStyle>
          <a:p>
            <a:fld id="{A5CB5F2B-DF46-45BB-AA4E-BD93692F5BC2}" type="datetime1">
              <a:rPr lang="en-GB" smtClean="0"/>
              <a:pPr/>
              <a:t>11/04/2023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65960"/>
                </a:solidFill>
              </a:defRPr>
            </a:lvl1pPr>
          </a:lstStyle>
          <a:p>
            <a:r>
              <a:rPr lang="en-GB" dirty="0"/>
              <a:t>nlca@rcseng.ac.uk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65960"/>
                </a:solidFill>
              </a:defRPr>
            </a:lvl1pPr>
          </a:lstStyle>
          <a:p>
            <a:fld id="{4BF51267-AEA4-4961-A2A3-EA86338CB5A3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108535"/>
            <a:ext cx="12073206" cy="1089212"/>
            <a:chOff x="0" y="108535"/>
            <a:chExt cx="12073206" cy="1089212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0" y="108535"/>
              <a:ext cx="12073206" cy="1089212"/>
              <a:chOff x="118794" y="0"/>
              <a:chExt cx="12073206" cy="1089212"/>
            </a:xfrm>
          </p:grpSpPr>
          <p:pic>
            <p:nvPicPr>
              <p:cNvPr id="10" name="Picture 9"/>
              <p:cNvPicPr>
                <a:picLocks noChangeAspect="1"/>
              </p:cNvPicPr>
              <p:nvPr userDrawn="1"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332" t="23642" r="11304" b="27966"/>
              <a:stretch/>
            </p:blipFill>
            <p:spPr>
              <a:xfrm>
                <a:off x="118794" y="0"/>
                <a:ext cx="4554893" cy="1089212"/>
              </a:xfrm>
              <a:prstGeom prst="rect">
                <a:avLst/>
              </a:prstGeom>
            </p:spPr>
          </p:pic>
          <p:pic>
            <p:nvPicPr>
              <p:cNvPr id="11" name="Picture 4" descr="S:\BreastCancerOlderPatients\Communication &amp; Dissemination\Logos\HQIP\HQIP-logo1.jpg"/>
              <p:cNvPicPr>
                <a:picLocks noChangeAspect="1" noChangeArrowheads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03874" y="66370"/>
                <a:ext cx="1753712" cy="8768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36100" y="50957"/>
                <a:ext cx="1755900" cy="874332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54456" y="63414"/>
                <a:ext cx="2276475" cy="833759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2703" y="128672"/>
              <a:ext cx="931811" cy="935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98216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rgbClr val="065960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nlca@rcseng.ac.uk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79535-7820-4F24-67F6-8C9FCA50BDDF}"/>
              </a:ext>
            </a:extLst>
          </p:cNvPr>
          <p:cNvSpPr/>
          <p:nvPr/>
        </p:nvSpPr>
        <p:spPr>
          <a:xfrm>
            <a:off x="0" y="1235151"/>
            <a:ext cx="12192000" cy="56228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9186">
            <a:extLst>
              <a:ext uri="{FF2B5EF4-FFF2-40B4-BE49-F238E27FC236}">
                <a16:creationId xmlns:a16="http://schemas.microsoft.com/office/drawing/2014/main" id="{57FA842C-870D-A9E1-8A6A-022FD4D05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4" b="1336"/>
          <a:stretch/>
        </p:blipFill>
        <p:spPr bwMode="auto">
          <a:xfrm>
            <a:off x="1190680" y="1235151"/>
            <a:ext cx="9810641" cy="56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07B356-70EF-4A58-550D-BCA013579186}"/>
              </a:ext>
            </a:extLst>
          </p:cNvPr>
          <p:cNvSpPr txBox="1"/>
          <p:nvPr/>
        </p:nvSpPr>
        <p:spPr>
          <a:xfrm>
            <a:off x="310243" y="4815950"/>
            <a:ext cx="1170758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spc="300" dirty="0">
                <a:ln w="12700">
                  <a:solidFill>
                    <a:srgbClr val="0659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Lung Cancer Audit</a:t>
            </a:r>
          </a:p>
          <a:p>
            <a:pPr algn="ctr"/>
            <a:r>
              <a:rPr lang="de-DE" sz="4400" b="1" spc="300" dirty="0">
                <a:ln w="12700">
                  <a:solidFill>
                    <a:srgbClr val="0659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 of the Nation Report </a:t>
            </a:r>
            <a:r>
              <a:rPr lang="de-DE" sz="4400" b="1" spc="300" dirty="0" smtClean="0">
                <a:ln w="12700">
                  <a:solidFill>
                    <a:srgbClr val="0659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</a:p>
          <a:p>
            <a:pPr algn="ctr"/>
            <a:r>
              <a:rPr lang="de-DE" sz="3600" b="1" spc="300" dirty="0" smtClean="0">
                <a:ln w="12700">
                  <a:solidFill>
                    <a:srgbClr val="06596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patients in England 2021 &amp; Wales 2020-2021</a:t>
            </a:r>
            <a:endParaRPr lang="de-DE" sz="3600" b="1" spc="300" dirty="0">
              <a:ln w="12700">
                <a:solidFill>
                  <a:srgbClr val="06596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231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4279535-7820-4F24-67F6-8C9FCA50BDDF}"/>
              </a:ext>
            </a:extLst>
          </p:cNvPr>
          <p:cNvSpPr/>
          <p:nvPr/>
        </p:nvSpPr>
        <p:spPr>
          <a:xfrm>
            <a:off x="0" y="1334388"/>
            <a:ext cx="12192000" cy="56228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4038600" y="645558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06596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mtClean="0"/>
              <a:t>nlca@rcseng.ac.uk</a:t>
            </a:r>
            <a:endParaRPr lang="en-GB" dirty="0"/>
          </a:p>
        </p:txBody>
      </p:sp>
      <p:pic>
        <p:nvPicPr>
          <p:cNvPr id="8" name="Picture 9186">
            <a:extLst>
              <a:ext uri="{FF2B5EF4-FFF2-40B4-BE49-F238E27FC236}">
                <a16:creationId xmlns:a16="http://schemas.microsoft.com/office/drawing/2014/main" id="{57FA842C-870D-A9E1-8A6A-022FD4D05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4" b="1336"/>
          <a:stretch/>
        </p:blipFill>
        <p:spPr bwMode="auto">
          <a:xfrm>
            <a:off x="1190680" y="1334388"/>
            <a:ext cx="9810641" cy="56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07B356-70EF-4A58-550D-BCA013579186}"/>
              </a:ext>
            </a:extLst>
          </p:cNvPr>
          <p:cNvSpPr txBox="1"/>
          <p:nvPr/>
        </p:nvSpPr>
        <p:spPr>
          <a:xfrm>
            <a:off x="1524000" y="519159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spc="300" dirty="0" smtClean="0">
                <a:ln w="12700">
                  <a:solidFill>
                    <a:srgbClr val="065960"/>
                  </a:solidFill>
                </a:ln>
                <a:solidFill>
                  <a:schemeClr val="bg1"/>
                </a:solidFill>
              </a:rPr>
              <a:t>Other Indicators</a:t>
            </a:r>
            <a:endParaRPr lang="de-DE" sz="4400" b="1" spc="300" dirty="0">
              <a:ln w="12700">
                <a:solidFill>
                  <a:srgbClr val="06596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86200" y="6303187"/>
            <a:ext cx="4114800" cy="365125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nlca@rcseng.ac.uk</a:t>
            </a:r>
          </a:p>
        </p:txBody>
      </p:sp>
    </p:spTree>
    <p:extLst>
      <p:ext uri="{BB962C8B-B14F-4D97-AF65-F5344CB8AC3E}">
        <p14:creationId xmlns:p14="http://schemas.microsoft.com/office/powerpoint/2010/main" val="42944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703" y="3497887"/>
            <a:ext cx="5301443" cy="3319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63" y="3508470"/>
            <a:ext cx="5141158" cy="32152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302200-5894-DC8E-3FF6-0A1F00BD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Patients with NSCLC undergoing Surgery &gt;17%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2361" y="3508470"/>
            <a:ext cx="5030989" cy="3166771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213513" y="3497887"/>
            <a:ext cx="5459778" cy="3166771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307444" y="4666050"/>
            <a:ext cx="16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Figure 2 here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72891" y="4666050"/>
            <a:ext cx="16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Figure 3 here</a:t>
            </a:r>
            <a:endParaRPr lang="en-GB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043103"/>
              </p:ext>
            </p:extLst>
          </p:nvPr>
        </p:nvGraphicFramePr>
        <p:xfrm>
          <a:off x="838200" y="1885211"/>
          <a:ext cx="10515600" cy="1409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0001">
                  <a:extLst>
                    <a:ext uri="{9D8B030D-6E8A-4147-A177-3AD203B41FA5}">
                      <a16:colId xmlns:a16="http://schemas.microsoft.com/office/drawing/2014/main" val="4214162016"/>
                    </a:ext>
                  </a:extLst>
                </a:gridCol>
                <a:gridCol w="1366957">
                  <a:extLst>
                    <a:ext uri="{9D8B030D-6E8A-4147-A177-3AD203B41FA5}">
                      <a16:colId xmlns:a16="http://schemas.microsoft.com/office/drawing/2014/main" val="699585494"/>
                    </a:ext>
                  </a:extLst>
                </a:gridCol>
                <a:gridCol w="861468">
                  <a:extLst>
                    <a:ext uri="{9D8B030D-6E8A-4147-A177-3AD203B41FA5}">
                      <a16:colId xmlns:a16="http://schemas.microsoft.com/office/drawing/2014/main" val="3782226198"/>
                    </a:ext>
                  </a:extLst>
                </a:gridCol>
                <a:gridCol w="163750">
                  <a:extLst>
                    <a:ext uri="{9D8B030D-6E8A-4147-A177-3AD203B41FA5}">
                      <a16:colId xmlns:a16="http://schemas.microsoft.com/office/drawing/2014/main" val="2750249170"/>
                    </a:ext>
                  </a:extLst>
                </a:gridCol>
                <a:gridCol w="1238804">
                  <a:extLst>
                    <a:ext uri="{9D8B030D-6E8A-4147-A177-3AD203B41FA5}">
                      <a16:colId xmlns:a16="http://schemas.microsoft.com/office/drawing/2014/main" val="760760624"/>
                    </a:ext>
                  </a:extLst>
                </a:gridCol>
                <a:gridCol w="1003859">
                  <a:extLst>
                    <a:ext uri="{9D8B030D-6E8A-4147-A177-3AD203B41FA5}">
                      <a16:colId xmlns:a16="http://schemas.microsoft.com/office/drawing/2014/main" val="3547188562"/>
                    </a:ext>
                  </a:extLst>
                </a:gridCol>
                <a:gridCol w="946902">
                  <a:extLst>
                    <a:ext uri="{9D8B030D-6E8A-4147-A177-3AD203B41FA5}">
                      <a16:colId xmlns:a16="http://schemas.microsoft.com/office/drawing/2014/main" val="221274022"/>
                    </a:ext>
                  </a:extLst>
                </a:gridCol>
                <a:gridCol w="1003859">
                  <a:extLst>
                    <a:ext uri="{9D8B030D-6E8A-4147-A177-3AD203B41FA5}">
                      <a16:colId xmlns:a16="http://schemas.microsoft.com/office/drawing/2014/main" val="3564382081"/>
                    </a:ext>
                  </a:extLst>
                </a:gridCol>
              </a:tblGrid>
              <a:tr h="1650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Denominator (N)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UNADJUSTED RESULTS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ADJUSTED RESULTS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232420"/>
                  </a:ext>
                </a:extLst>
              </a:tr>
              <a:tr h="1650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Proportion (%)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Rank (national)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Proportion (%)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Rank (national)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46750612"/>
                  </a:ext>
                </a:extLst>
              </a:tr>
              <a:tr h="1650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University Hospitals Bristol and Weston NHS Foundation Trust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307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23.45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107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21.1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09605277"/>
                  </a:ext>
                </a:extLst>
              </a:tr>
              <a:tr h="3004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Somerset, Wiltshire, Avon &amp; Gloucestershire cancer alliance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                               1,419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14.94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16.6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9694574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NATIONAL RESULTS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                             31,471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16.81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72998317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* NRA: not risk adjusted; **NR: not reported, as denominator &lt;10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92229959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838200" y="1852333"/>
            <a:ext cx="10515600" cy="148413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452214" y="2224470"/>
            <a:ext cx="16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Table 2 here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04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8233" y="3497887"/>
            <a:ext cx="5035058" cy="315233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2665904"/>
              </p:ext>
            </p:extLst>
          </p:nvPr>
        </p:nvGraphicFramePr>
        <p:xfrm>
          <a:off x="1003453" y="1841209"/>
          <a:ext cx="10515600" cy="1409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0001">
                  <a:extLst>
                    <a:ext uri="{9D8B030D-6E8A-4147-A177-3AD203B41FA5}">
                      <a16:colId xmlns:a16="http://schemas.microsoft.com/office/drawing/2014/main" val="2614754899"/>
                    </a:ext>
                  </a:extLst>
                </a:gridCol>
                <a:gridCol w="1366957">
                  <a:extLst>
                    <a:ext uri="{9D8B030D-6E8A-4147-A177-3AD203B41FA5}">
                      <a16:colId xmlns:a16="http://schemas.microsoft.com/office/drawing/2014/main" val="1189462629"/>
                    </a:ext>
                  </a:extLst>
                </a:gridCol>
                <a:gridCol w="861468">
                  <a:extLst>
                    <a:ext uri="{9D8B030D-6E8A-4147-A177-3AD203B41FA5}">
                      <a16:colId xmlns:a16="http://schemas.microsoft.com/office/drawing/2014/main" val="2741581394"/>
                    </a:ext>
                  </a:extLst>
                </a:gridCol>
                <a:gridCol w="163750">
                  <a:extLst>
                    <a:ext uri="{9D8B030D-6E8A-4147-A177-3AD203B41FA5}">
                      <a16:colId xmlns:a16="http://schemas.microsoft.com/office/drawing/2014/main" val="2322592129"/>
                    </a:ext>
                  </a:extLst>
                </a:gridCol>
                <a:gridCol w="1238804">
                  <a:extLst>
                    <a:ext uri="{9D8B030D-6E8A-4147-A177-3AD203B41FA5}">
                      <a16:colId xmlns:a16="http://schemas.microsoft.com/office/drawing/2014/main" val="1331560535"/>
                    </a:ext>
                  </a:extLst>
                </a:gridCol>
                <a:gridCol w="1003859">
                  <a:extLst>
                    <a:ext uri="{9D8B030D-6E8A-4147-A177-3AD203B41FA5}">
                      <a16:colId xmlns:a16="http://schemas.microsoft.com/office/drawing/2014/main" val="3813551019"/>
                    </a:ext>
                  </a:extLst>
                </a:gridCol>
                <a:gridCol w="946902">
                  <a:extLst>
                    <a:ext uri="{9D8B030D-6E8A-4147-A177-3AD203B41FA5}">
                      <a16:colId xmlns:a16="http://schemas.microsoft.com/office/drawing/2014/main" val="4285943087"/>
                    </a:ext>
                  </a:extLst>
                </a:gridCol>
                <a:gridCol w="1003859">
                  <a:extLst>
                    <a:ext uri="{9D8B030D-6E8A-4147-A177-3AD203B41FA5}">
                      <a16:colId xmlns:a16="http://schemas.microsoft.com/office/drawing/2014/main" val="1279672345"/>
                    </a:ext>
                  </a:extLst>
                </a:gridCol>
              </a:tblGrid>
              <a:tr h="1650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Denominator (N)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UNADJUSTED RESULTS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ADJUSTED RESULTS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48517"/>
                  </a:ext>
                </a:extLst>
              </a:tr>
              <a:tr h="1650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Proportion (%)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Rank (national)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Proportion (%)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Rank (national)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67568545"/>
                  </a:ext>
                </a:extLst>
              </a:tr>
              <a:tr h="1650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Sandwell and West Birmingham Hospitals NHS Trust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55.00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49.8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14339843"/>
                  </a:ext>
                </a:extLst>
              </a:tr>
              <a:tr h="3004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West Midlands cancer alliance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                                  286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65.38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64.6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480938109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NATIONAL RESULTS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                               2,541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70.44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79658390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* NRA: not risk adjusted; **NR: not reported, as denominator &lt;10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7089754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5DB70E9-BD96-FEF7-F49D-0A222BB0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6739"/>
            <a:ext cx="10515600" cy="776335"/>
          </a:xfrm>
        </p:spPr>
        <p:txBody>
          <a:bodyPr/>
          <a:lstStyle/>
          <a:p>
            <a:pPr algn="ctr"/>
            <a:r>
              <a:rPr lang="en-GB" dirty="0"/>
              <a:t>Patients with SCLC receiving chemotherapy &gt;70%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3453" y="1815180"/>
            <a:ext cx="10515600" cy="1435483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439320" y="2348255"/>
            <a:ext cx="16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Table 2 here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607" y="3435966"/>
            <a:ext cx="5243946" cy="327958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2361" y="3508470"/>
            <a:ext cx="5030989" cy="3166771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544019" y="3497887"/>
            <a:ext cx="5129272" cy="3166771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2307444" y="5657568"/>
            <a:ext cx="16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Figure 2 here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72891" y="5657568"/>
            <a:ext cx="16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Figure 3 here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6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496" y="3507224"/>
            <a:ext cx="5060795" cy="3168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61" y="3596171"/>
            <a:ext cx="5046642" cy="315618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245286"/>
              </p:ext>
            </p:extLst>
          </p:nvPr>
        </p:nvGraphicFramePr>
        <p:xfrm>
          <a:off x="1003453" y="1885277"/>
          <a:ext cx="10515600" cy="1409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0001">
                  <a:extLst>
                    <a:ext uri="{9D8B030D-6E8A-4147-A177-3AD203B41FA5}">
                      <a16:colId xmlns:a16="http://schemas.microsoft.com/office/drawing/2014/main" val="4240255262"/>
                    </a:ext>
                  </a:extLst>
                </a:gridCol>
                <a:gridCol w="1366957">
                  <a:extLst>
                    <a:ext uri="{9D8B030D-6E8A-4147-A177-3AD203B41FA5}">
                      <a16:colId xmlns:a16="http://schemas.microsoft.com/office/drawing/2014/main" val="2054227191"/>
                    </a:ext>
                  </a:extLst>
                </a:gridCol>
                <a:gridCol w="861468">
                  <a:extLst>
                    <a:ext uri="{9D8B030D-6E8A-4147-A177-3AD203B41FA5}">
                      <a16:colId xmlns:a16="http://schemas.microsoft.com/office/drawing/2014/main" val="1802281236"/>
                    </a:ext>
                  </a:extLst>
                </a:gridCol>
                <a:gridCol w="163750">
                  <a:extLst>
                    <a:ext uri="{9D8B030D-6E8A-4147-A177-3AD203B41FA5}">
                      <a16:colId xmlns:a16="http://schemas.microsoft.com/office/drawing/2014/main" val="48615057"/>
                    </a:ext>
                  </a:extLst>
                </a:gridCol>
                <a:gridCol w="1238804">
                  <a:extLst>
                    <a:ext uri="{9D8B030D-6E8A-4147-A177-3AD203B41FA5}">
                      <a16:colId xmlns:a16="http://schemas.microsoft.com/office/drawing/2014/main" val="4122981425"/>
                    </a:ext>
                  </a:extLst>
                </a:gridCol>
                <a:gridCol w="1003859">
                  <a:extLst>
                    <a:ext uri="{9D8B030D-6E8A-4147-A177-3AD203B41FA5}">
                      <a16:colId xmlns:a16="http://schemas.microsoft.com/office/drawing/2014/main" val="3907468054"/>
                    </a:ext>
                  </a:extLst>
                </a:gridCol>
                <a:gridCol w="946902">
                  <a:extLst>
                    <a:ext uri="{9D8B030D-6E8A-4147-A177-3AD203B41FA5}">
                      <a16:colId xmlns:a16="http://schemas.microsoft.com/office/drawing/2014/main" val="191344345"/>
                    </a:ext>
                  </a:extLst>
                </a:gridCol>
                <a:gridCol w="1003859">
                  <a:extLst>
                    <a:ext uri="{9D8B030D-6E8A-4147-A177-3AD203B41FA5}">
                      <a16:colId xmlns:a16="http://schemas.microsoft.com/office/drawing/2014/main" val="4220119014"/>
                    </a:ext>
                  </a:extLst>
                </a:gridCol>
              </a:tblGrid>
              <a:tr h="1650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Denominator (N)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UNADJUSTED RESULTS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ADJUSTED RESULTS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439000"/>
                  </a:ext>
                </a:extLst>
              </a:tr>
              <a:tr h="1650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Proportion (%)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Rank (national)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Proportion (%)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Rank (national)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09865068"/>
                  </a:ext>
                </a:extLst>
              </a:tr>
              <a:tr h="1650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Harrogate and District NHS Foundation Trust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100.00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106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NRA*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NRA*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28674073"/>
                  </a:ext>
                </a:extLst>
              </a:tr>
              <a:tr h="3004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Humber, Coast and Vale cancer alliance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                                  202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69.31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NRA*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NRA*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49699431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NATIONAL RESULTS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                               5,175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82.57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59110978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* NRA: not risk adjusted; **NR: not reported, as denominator &lt;10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1276341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5DB70E9-BD96-FEF7-F49D-0A222BB0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4012"/>
            <a:ext cx="10515600" cy="776335"/>
          </a:xfrm>
        </p:spPr>
        <p:txBody>
          <a:bodyPr>
            <a:noAutofit/>
          </a:bodyPr>
          <a:lstStyle/>
          <a:p>
            <a:pPr marL="222885" marR="133350" indent="-222885" algn="ctr">
              <a:lnSpc>
                <a:spcPct val="107000"/>
              </a:lnSpc>
              <a:spcAft>
                <a:spcPts val="15"/>
              </a:spcAft>
            </a:pPr>
            <a:r>
              <a:rPr lang="en-GB" sz="2800" dirty="0"/>
              <a:t>Proportion of patients with pathological diagnosis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(</a:t>
            </a:r>
            <a:r>
              <a:rPr lang="en-GB" sz="2800" dirty="0"/>
              <a:t>Stage I/II, PS 0–1)</a:t>
            </a:r>
            <a:endParaRPr lang="en-GB" sz="2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03453" y="1859248"/>
            <a:ext cx="10515600" cy="1435483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439320" y="2392323"/>
            <a:ext cx="16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Table 2 here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22361" y="3508470"/>
            <a:ext cx="5030989" cy="3166771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6544019" y="3497887"/>
            <a:ext cx="5129272" cy="3166771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2307444" y="5657568"/>
            <a:ext cx="16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Figure 2 here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72891" y="5657568"/>
            <a:ext cx="16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Figure 3 here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3513" y="3477630"/>
            <a:ext cx="5049778" cy="31615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211" y="3499016"/>
            <a:ext cx="5021025" cy="3140167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323314"/>
              </p:ext>
            </p:extLst>
          </p:nvPr>
        </p:nvGraphicFramePr>
        <p:xfrm>
          <a:off x="1014470" y="1881809"/>
          <a:ext cx="10515600" cy="1409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0001">
                  <a:extLst>
                    <a:ext uri="{9D8B030D-6E8A-4147-A177-3AD203B41FA5}">
                      <a16:colId xmlns:a16="http://schemas.microsoft.com/office/drawing/2014/main" val="730433370"/>
                    </a:ext>
                  </a:extLst>
                </a:gridCol>
                <a:gridCol w="1366957">
                  <a:extLst>
                    <a:ext uri="{9D8B030D-6E8A-4147-A177-3AD203B41FA5}">
                      <a16:colId xmlns:a16="http://schemas.microsoft.com/office/drawing/2014/main" val="571936308"/>
                    </a:ext>
                  </a:extLst>
                </a:gridCol>
                <a:gridCol w="861468">
                  <a:extLst>
                    <a:ext uri="{9D8B030D-6E8A-4147-A177-3AD203B41FA5}">
                      <a16:colId xmlns:a16="http://schemas.microsoft.com/office/drawing/2014/main" val="3653898153"/>
                    </a:ext>
                  </a:extLst>
                </a:gridCol>
                <a:gridCol w="163750">
                  <a:extLst>
                    <a:ext uri="{9D8B030D-6E8A-4147-A177-3AD203B41FA5}">
                      <a16:colId xmlns:a16="http://schemas.microsoft.com/office/drawing/2014/main" val="1958932263"/>
                    </a:ext>
                  </a:extLst>
                </a:gridCol>
                <a:gridCol w="1238804">
                  <a:extLst>
                    <a:ext uri="{9D8B030D-6E8A-4147-A177-3AD203B41FA5}">
                      <a16:colId xmlns:a16="http://schemas.microsoft.com/office/drawing/2014/main" val="4138400484"/>
                    </a:ext>
                  </a:extLst>
                </a:gridCol>
                <a:gridCol w="1003859">
                  <a:extLst>
                    <a:ext uri="{9D8B030D-6E8A-4147-A177-3AD203B41FA5}">
                      <a16:colId xmlns:a16="http://schemas.microsoft.com/office/drawing/2014/main" val="4282316313"/>
                    </a:ext>
                  </a:extLst>
                </a:gridCol>
                <a:gridCol w="946902">
                  <a:extLst>
                    <a:ext uri="{9D8B030D-6E8A-4147-A177-3AD203B41FA5}">
                      <a16:colId xmlns:a16="http://schemas.microsoft.com/office/drawing/2014/main" val="2133981407"/>
                    </a:ext>
                  </a:extLst>
                </a:gridCol>
                <a:gridCol w="1003859">
                  <a:extLst>
                    <a:ext uri="{9D8B030D-6E8A-4147-A177-3AD203B41FA5}">
                      <a16:colId xmlns:a16="http://schemas.microsoft.com/office/drawing/2014/main" val="3417198070"/>
                    </a:ext>
                  </a:extLst>
                </a:gridCol>
              </a:tblGrid>
              <a:tr h="1650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Denominator (N)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UNADJUSTED RESULTS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ADJUSTED RESULTS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1148648"/>
                  </a:ext>
                </a:extLst>
              </a:tr>
              <a:tr h="1650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Proportion (%)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Rank (national)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Proportion (%)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Rank (national)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87841119"/>
                  </a:ext>
                </a:extLst>
              </a:tr>
              <a:tr h="1650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Isle of Wight NHS Trust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NR**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NR**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NR**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NR**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NR**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58403971"/>
                  </a:ext>
                </a:extLst>
              </a:tr>
              <a:tr h="3004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Wessex cancer alliance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                                  110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57.27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58.2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77144429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NATIONAL RESULTS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                               2,314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60.07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33174120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* NRA: not risk adjusted; **NR: not reported, as denominator &lt;10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9468052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5DB70E9-BD96-FEF7-F49D-0A222BB00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5364"/>
            <a:ext cx="10515600" cy="776335"/>
          </a:xfrm>
        </p:spPr>
        <p:txBody>
          <a:bodyPr>
            <a:noAutofit/>
          </a:bodyPr>
          <a:lstStyle/>
          <a:p>
            <a:pPr marL="222885" marR="133350" indent="-222885" algn="ctr">
              <a:lnSpc>
                <a:spcPct val="107000"/>
              </a:lnSpc>
              <a:spcAft>
                <a:spcPts val="15"/>
              </a:spcAft>
            </a:pPr>
            <a:r>
              <a:rPr lang="en-GB" sz="2800" dirty="0"/>
              <a:t>Proportion of patients with NSCLC who had curative treatment </a:t>
            </a:r>
            <a:r>
              <a:rPr lang="en-GB" sz="2800" dirty="0" smtClean="0"/>
              <a:t/>
            </a:r>
            <a:br>
              <a:rPr lang="en-GB" sz="2800" dirty="0" smtClean="0"/>
            </a:br>
            <a:r>
              <a:rPr lang="en-GB" sz="2800" dirty="0" smtClean="0"/>
              <a:t>(</a:t>
            </a:r>
            <a:r>
              <a:rPr lang="en-GB" sz="2800" dirty="0"/>
              <a:t>Stage IIIA, PS 0–2)</a:t>
            </a:r>
            <a:endParaRPr lang="en-GB" sz="28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03453" y="1859248"/>
            <a:ext cx="10515600" cy="1435483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5439320" y="2392323"/>
            <a:ext cx="16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Table 2 here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2361" y="3508470"/>
            <a:ext cx="5030989" cy="3166771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544019" y="3497887"/>
            <a:ext cx="5129272" cy="3166771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2307444" y="5657568"/>
            <a:ext cx="16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Figure 2 here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72891" y="5657568"/>
            <a:ext cx="16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Figure 3 here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79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008" y="3568958"/>
            <a:ext cx="4906557" cy="3071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61" y="3514174"/>
            <a:ext cx="5040633" cy="315243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730506"/>
              </p:ext>
            </p:extLst>
          </p:nvPr>
        </p:nvGraphicFramePr>
        <p:xfrm>
          <a:off x="1013391" y="1867080"/>
          <a:ext cx="10515600" cy="1409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0001">
                  <a:extLst>
                    <a:ext uri="{9D8B030D-6E8A-4147-A177-3AD203B41FA5}">
                      <a16:colId xmlns:a16="http://schemas.microsoft.com/office/drawing/2014/main" val="3093140680"/>
                    </a:ext>
                  </a:extLst>
                </a:gridCol>
                <a:gridCol w="1366957">
                  <a:extLst>
                    <a:ext uri="{9D8B030D-6E8A-4147-A177-3AD203B41FA5}">
                      <a16:colId xmlns:a16="http://schemas.microsoft.com/office/drawing/2014/main" val="1990064447"/>
                    </a:ext>
                  </a:extLst>
                </a:gridCol>
                <a:gridCol w="861468">
                  <a:extLst>
                    <a:ext uri="{9D8B030D-6E8A-4147-A177-3AD203B41FA5}">
                      <a16:colId xmlns:a16="http://schemas.microsoft.com/office/drawing/2014/main" val="1618024321"/>
                    </a:ext>
                  </a:extLst>
                </a:gridCol>
                <a:gridCol w="163750">
                  <a:extLst>
                    <a:ext uri="{9D8B030D-6E8A-4147-A177-3AD203B41FA5}">
                      <a16:colId xmlns:a16="http://schemas.microsoft.com/office/drawing/2014/main" val="1096072299"/>
                    </a:ext>
                  </a:extLst>
                </a:gridCol>
                <a:gridCol w="1238804">
                  <a:extLst>
                    <a:ext uri="{9D8B030D-6E8A-4147-A177-3AD203B41FA5}">
                      <a16:colId xmlns:a16="http://schemas.microsoft.com/office/drawing/2014/main" val="1243840340"/>
                    </a:ext>
                  </a:extLst>
                </a:gridCol>
                <a:gridCol w="1003859">
                  <a:extLst>
                    <a:ext uri="{9D8B030D-6E8A-4147-A177-3AD203B41FA5}">
                      <a16:colId xmlns:a16="http://schemas.microsoft.com/office/drawing/2014/main" val="85687761"/>
                    </a:ext>
                  </a:extLst>
                </a:gridCol>
                <a:gridCol w="946902">
                  <a:extLst>
                    <a:ext uri="{9D8B030D-6E8A-4147-A177-3AD203B41FA5}">
                      <a16:colId xmlns:a16="http://schemas.microsoft.com/office/drawing/2014/main" val="2065369073"/>
                    </a:ext>
                  </a:extLst>
                </a:gridCol>
                <a:gridCol w="1003859">
                  <a:extLst>
                    <a:ext uri="{9D8B030D-6E8A-4147-A177-3AD203B41FA5}">
                      <a16:colId xmlns:a16="http://schemas.microsoft.com/office/drawing/2014/main" val="2320465176"/>
                    </a:ext>
                  </a:extLst>
                </a:gridCol>
              </a:tblGrid>
              <a:tr h="1650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Denominator (N)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UNADJUSTED RESULTS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ADJUSTED RESULTS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577655"/>
                  </a:ext>
                </a:extLst>
              </a:tr>
              <a:tr h="1650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Proportion (%)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Rank (national)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Proportion (%)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Rank (national)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2607263"/>
                  </a:ext>
                </a:extLst>
              </a:tr>
              <a:tr h="1650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Lewisham and Greenwich NHS Trust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258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35.41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33.4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13516431"/>
                  </a:ext>
                </a:extLst>
              </a:tr>
              <a:tr h="3004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South East London cancer alliance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                                  945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30.18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29.0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49705736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NATIONAL RESULTS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                             34,478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35.42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52518727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* NRA: not risk adjusted; **NR: not reported, as denominator &lt;10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7702523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33AFA04-29C0-820C-507F-B0D480727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74276"/>
            <a:ext cx="10515600" cy="776335"/>
          </a:xfrm>
        </p:spPr>
        <p:txBody>
          <a:bodyPr/>
          <a:lstStyle/>
          <a:p>
            <a:pPr algn="ctr"/>
            <a:r>
              <a:rPr lang="en-GB" dirty="0" smtClean="0"/>
              <a:t>Diagnosis via Emergency Presentation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1003453" y="1850611"/>
            <a:ext cx="10515600" cy="1435483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5439320" y="2383686"/>
            <a:ext cx="16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Table 2 here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22361" y="3499833"/>
            <a:ext cx="5030989" cy="3166771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544019" y="3489250"/>
            <a:ext cx="5129272" cy="3166771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2307444" y="4645078"/>
            <a:ext cx="16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Figure 2 here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71674" y="4645078"/>
            <a:ext cx="16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Figure 3 here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789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AFA04-29C0-820C-507F-B0D48072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2885" marR="133350" indent="-222885" algn="ctr">
              <a:lnSpc>
                <a:spcPct val="107000"/>
              </a:lnSpc>
              <a:spcAft>
                <a:spcPts val="15"/>
              </a:spcAft>
            </a:pPr>
            <a:r>
              <a:rPr lang="en-GB" dirty="0" smtClean="0"/>
              <a:t>What are we doing well?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3301B6-76E2-2563-E479-6D487FA83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nlca@rcseng.ac.uk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82386" y="2186353"/>
            <a:ext cx="11027229" cy="1257116"/>
          </a:xfrm>
          <a:prstGeom prst="rect">
            <a:avLst/>
          </a:prstGeom>
          <a:ln w="38100">
            <a:solidFill>
              <a:srgbClr val="0659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82385" y="3566593"/>
            <a:ext cx="11027229" cy="1257116"/>
          </a:xfrm>
          <a:prstGeom prst="rect">
            <a:avLst/>
          </a:prstGeom>
          <a:ln w="38100">
            <a:solidFill>
              <a:srgbClr val="0659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82385" y="4946834"/>
            <a:ext cx="11027229" cy="1257116"/>
          </a:xfrm>
          <a:prstGeom prst="rect">
            <a:avLst/>
          </a:prstGeom>
          <a:ln w="38100">
            <a:solidFill>
              <a:srgbClr val="0659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07413" y="2300994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rgbClr val="0659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n-US" sz="6600" b="1" dirty="0">
              <a:ln w="28575">
                <a:solidFill>
                  <a:srgbClr val="0659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9995" y="3589866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rgbClr val="0659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sz="6600" b="1" dirty="0">
              <a:ln w="28575">
                <a:solidFill>
                  <a:srgbClr val="0659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413" y="4946833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rgbClr val="0659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sz="6600" b="1" dirty="0">
              <a:ln w="28575">
                <a:solidFill>
                  <a:srgbClr val="0659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8171" y="2521132"/>
            <a:ext cx="9353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Enter Text Here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8171" y="3896921"/>
            <a:ext cx="9353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Enter Text Here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8171" y="5313782"/>
            <a:ext cx="9353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Enter Text Here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826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AFA04-29C0-820C-507F-B0D48072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2885" marR="133350" indent="-222885" algn="ctr">
              <a:lnSpc>
                <a:spcPct val="107000"/>
              </a:lnSpc>
              <a:spcAft>
                <a:spcPts val="15"/>
              </a:spcAft>
            </a:pPr>
            <a:r>
              <a:rPr lang="en-GB" dirty="0" smtClean="0"/>
              <a:t>Where do we need to Improve?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3301B6-76E2-2563-E479-6D487FA83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nlca@rcseng.ac.uk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82386" y="2186353"/>
            <a:ext cx="11027229" cy="1257116"/>
          </a:xfrm>
          <a:prstGeom prst="rect">
            <a:avLst/>
          </a:prstGeom>
          <a:ln w="38100">
            <a:solidFill>
              <a:srgbClr val="0659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82385" y="3566593"/>
            <a:ext cx="11027229" cy="1257116"/>
          </a:xfrm>
          <a:prstGeom prst="rect">
            <a:avLst/>
          </a:prstGeom>
          <a:ln w="38100">
            <a:solidFill>
              <a:srgbClr val="0659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82385" y="4946834"/>
            <a:ext cx="11027229" cy="1257116"/>
          </a:xfrm>
          <a:prstGeom prst="rect">
            <a:avLst/>
          </a:prstGeom>
          <a:ln w="38100">
            <a:solidFill>
              <a:srgbClr val="0659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07413" y="2300994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rgbClr val="0659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n-US" sz="6600" b="1" dirty="0">
              <a:ln w="28575">
                <a:solidFill>
                  <a:srgbClr val="0659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9995" y="3589866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rgbClr val="0659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sz="6600" b="1" dirty="0">
              <a:ln w="28575">
                <a:solidFill>
                  <a:srgbClr val="0659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413" y="4946833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rgbClr val="0659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sz="6600" b="1" dirty="0">
              <a:ln w="28575">
                <a:solidFill>
                  <a:srgbClr val="0659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8171" y="2521132"/>
            <a:ext cx="9353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Enter Text Here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8171" y="3896921"/>
            <a:ext cx="9353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Enter Text Here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8171" y="5313782"/>
            <a:ext cx="9353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Enter Text Here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805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AFA04-29C0-820C-507F-B0D480727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22885" marR="133350" indent="-222885" algn="ctr">
              <a:lnSpc>
                <a:spcPct val="107000"/>
              </a:lnSpc>
              <a:spcAft>
                <a:spcPts val="15"/>
              </a:spcAft>
            </a:pPr>
            <a:r>
              <a:rPr lang="en-GB" dirty="0" smtClean="0"/>
              <a:t>Local Action Plan</a:t>
            </a:r>
            <a:endParaRPr lang="en-GB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3301B6-76E2-2563-E479-6D487FA83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nlca@rcseng.ac.uk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82386" y="2186353"/>
            <a:ext cx="11027229" cy="1257116"/>
          </a:xfrm>
          <a:prstGeom prst="rect">
            <a:avLst/>
          </a:prstGeom>
          <a:ln w="38100">
            <a:solidFill>
              <a:srgbClr val="0659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82385" y="3566593"/>
            <a:ext cx="11027229" cy="1257116"/>
          </a:xfrm>
          <a:prstGeom prst="rect">
            <a:avLst/>
          </a:prstGeom>
          <a:ln w="38100">
            <a:solidFill>
              <a:srgbClr val="0659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82385" y="4946834"/>
            <a:ext cx="11027229" cy="1257116"/>
          </a:xfrm>
          <a:prstGeom prst="rect">
            <a:avLst/>
          </a:prstGeom>
          <a:ln w="38100">
            <a:solidFill>
              <a:srgbClr val="0659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07413" y="2300994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rgbClr val="0659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en-US" sz="6600" b="1" dirty="0">
              <a:ln w="28575">
                <a:solidFill>
                  <a:srgbClr val="0659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9995" y="3589866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rgbClr val="0659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en-US" sz="6600" b="1" dirty="0">
              <a:ln w="28575">
                <a:solidFill>
                  <a:srgbClr val="0659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7413" y="4946833"/>
            <a:ext cx="61427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28575">
                  <a:solidFill>
                    <a:srgbClr val="06596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en-US" sz="6600" b="1" dirty="0">
              <a:ln w="28575">
                <a:solidFill>
                  <a:srgbClr val="06596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8171" y="2521132"/>
            <a:ext cx="9353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Enter Text Here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98171" y="3896921"/>
            <a:ext cx="9353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Enter Text Here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8171" y="5313782"/>
            <a:ext cx="9353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Enter Text Here</a:t>
            </a:r>
            <a:endParaRPr lang="en-GB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225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nlca@rcseng.ac.uk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18B8DC-1893-518F-18DF-0A9F9D6890DC}"/>
              </a:ext>
            </a:extLst>
          </p:cNvPr>
          <p:cNvSpPr/>
          <p:nvPr/>
        </p:nvSpPr>
        <p:spPr>
          <a:xfrm>
            <a:off x="623392" y="1596693"/>
            <a:ext cx="10945216" cy="4725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/>
              <a:t>This slide set has been created to help NHS organisations:</a:t>
            </a:r>
            <a:endParaRPr lang="en-GB" sz="2800" dirty="0"/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Present the findings from the NLCA 2022 State </a:t>
            </a:r>
            <a:r>
              <a:rPr lang="en-GB" sz="2400" dirty="0" smtClean="0"/>
              <a:t>of the Nation </a:t>
            </a:r>
            <a:r>
              <a:rPr lang="en-GB" sz="2400" dirty="0" smtClean="0"/>
              <a:t>Report 2023 </a:t>
            </a:r>
            <a:r>
              <a:rPr lang="en-GB" sz="2400" dirty="0"/>
              <a:t>at local meetings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Review how their services and outcomes compare against other NHS trusts / local health boards and against national </a:t>
            </a:r>
            <a:r>
              <a:rPr lang="en-GB" sz="2400" dirty="0" smtClean="0"/>
              <a:t>figures</a:t>
            </a:r>
            <a:endParaRPr lang="en-GB" sz="2400" dirty="0"/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solidFill>
                  <a:srgbClr val="FF0000"/>
                </a:solidFill>
              </a:rPr>
              <a:t>Figures from your NHS organisation can be found in </a:t>
            </a:r>
            <a:r>
              <a:rPr lang="en-GB" sz="2400" dirty="0" smtClean="0">
                <a:solidFill>
                  <a:srgbClr val="FF0000"/>
                </a:solidFill>
              </a:rPr>
              <a:t>the </a:t>
            </a:r>
            <a:r>
              <a:rPr lang="en-GB" sz="2400" dirty="0">
                <a:solidFill>
                  <a:srgbClr val="FF0000"/>
                </a:solidFill>
              </a:rPr>
              <a:t>Data </a:t>
            </a:r>
            <a:r>
              <a:rPr lang="en-GB" sz="2400" dirty="0" smtClean="0">
                <a:solidFill>
                  <a:srgbClr val="FF0000"/>
                </a:solidFill>
              </a:rPr>
              <a:t>Viewer </a:t>
            </a:r>
            <a:r>
              <a:rPr lang="en-GB" sz="2400" dirty="0">
                <a:solidFill>
                  <a:srgbClr val="FF0000"/>
                </a:solidFill>
              </a:rPr>
              <a:t>for the </a:t>
            </a:r>
            <a:r>
              <a:rPr lang="en-GB" sz="2400" dirty="0" smtClean="0">
                <a:solidFill>
                  <a:srgbClr val="FF0000"/>
                </a:solidFill>
              </a:rPr>
              <a:t>2023 </a:t>
            </a:r>
            <a:r>
              <a:rPr lang="en-GB" sz="2400" dirty="0">
                <a:solidFill>
                  <a:srgbClr val="FF0000"/>
                </a:solidFill>
              </a:rPr>
              <a:t>Annual Report and added to the slides where indicated</a:t>
            </a:r>
            <a:r>
              <a:rPr lang="en-GB" sz="2400" dirty="0" smtClean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GB" sz="2400" dirty="0" smtClean="0">
                <a:solidFill>
                  <a:srgbClr val="FF0000"/>
                </a:solidFill>
              </a:rPr>
              <a:t>Instructions for each slide are in the notes section</a:t>
            </a:r>
            <a:r>
              <a:rPr lang="en-GB" sz="2400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b="1" dirty="0">
              <a:solidFill>
                <a:srgbClr val="FF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dirty="0"/>
              <a:t>Annual Report </a:t>
            </a:r>
            <a:r>
              <a:rPr lang="en-GB" sz="2400" dirty="0" smtClean="0"/>
              <a:t>&amp; </a:t>
            </a:r>
            <a:r>
              <a:rPr lang="en-GB" sz="2400" dirty="0" smtClean="0"/>
              <a:t>Data Viewer: </a:t>
            </a:r>
            <a:r>
              <a:rPr lang="en-GB" sz="2400" dirty="0" smtClean="0"/>
              <a:t>www.lungcanceraudit.org.uk/quality-improvement/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88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8187-273A-8A40-9698-323FAC1FA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632" y="1262468"/>
            <a:ext cx="11152737" cy="776335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Patient Characteristics</a:t>
            </a:r>
            <a:r>
              <a:rPr lang="en-GB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/>
          </a:p>
        </p:txBody>
      </p:sp>
      <p:sp>
        <p:nvSpPr>
          <p:cNvPr id="3" name="Rectangle 2"/>
          <p:cNvSpPr/>
          <p:nvPr/>
        </p:nvSpPr>
        <p:spPr>
          <a:xfrm>
            <a:off x="2743199" y="1751768"/>
            <a:ext cx="7132321" cy="480578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110069"/>
              </p:ext>
            </p:extLst>
          </p:nvPr>
        </p:nvGraphicFramePr>
        <p:xfrm>
          <a:off x="2876367" y="1751768"/>
          <a:ext cx="6816272" cy="4705185"/>
        </p:xfrm>
        <a:graphic>
          <a:graphicData uri="http://schemas.openxmlformats.org/drawingml/2006/table">
            <a:tbl>
              <a:tblPr/>
              <a:tblGrid>
                <a:gridCol w="2755515">
                  <a:extLst>
                    <a:ext uri="{9D8B030D-6E8A-4147-A177-3AD203B41FA5}">
                      <a16:colId xmlns:a16="http://schemas.microsoft.com/office/drawing/2014/main" val="3746406533"/>
                    </a:ext>
                  </a:extLst>
                </a:gridCol>
                <a:gridCol w="1421265">
                  <a:extLst>
                    <a:ext uri="{9D8B030D-6E8A-4147-A177-3AD203B41FA5}">
                      <a16:colId xmlns:a16="http://schemas.microsoft.com/office/drawing/2014/main" val="3160333765"/>
                    </a:ext>
                  </a:extLst>
                </a:gridCol>
                <a:gridCol w="1319746">
                  <a:extLst>
                    <a:ext uri="{9D8B030D-6E8A-4147-A177-3AD203B41FA5}">
                      <a16:colId xmlns:a16="http://schemas.microsoft.com/office/drawing/2014/main" val="3825209595"/>
                    </a:ext>
                  </a:extLst>
                </a:gridCol>
                <a:gridCol w="1319746">
                  <a:extLst>
                    <a:ext uri="{9D8B030D-6E8A-4147-A177-3AD203B41FA5}">
                      <a16:colId xmlns:a16="http://schemas.microsoft.com/office/drawing/2014/main" val="1603937401"/>
                    </a:ext>
                  </a:extLst>
                </a:gridCol>
              </a:tblGrid>
              <a:tr h="2249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 CHARACTERISTIC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TRUST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CANCER ALIANCE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443815"/>
                  </a:ext>
                </a:extLst>
              </a:tr>
              <a:tr h="43056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</a:t>
                      </a:r>
                      <a:b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 among known)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</a:t>
                      </a:r>
                      <a:b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 among known)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</a:t>
                      </a:r>
                      <a:b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 among known)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6400899"/>
                  </a:ext>
                </a:extLst>
              </a:tr>
              <a:tr h="2249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SMOKING STATUS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6009295"/>
                  </a:ext>
                </a:extLst>
              </a:tr>
              <a:tr h="2249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Never smoked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(6.38)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 (8.77)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1,476 (8.68)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524755"/>
                  </a:ext>
                </a:extLst>
              </a:tr>
              <a:tr h="2249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/ Ex-smoker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(93.62)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1,695 (91.23)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15,529 (91.32)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768059"/>
                  </a:ext>
                </a:extLst>
              </a:tr>
              <a:tr h="2249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17,473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175393"/>
                  </a:ext>
                </a:extLst>
              </a:tr>
              <a:tr h="2249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ETHNICITY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313606"/>
                  </a:ext>
                </a:extLst>
              </a:tr>
              <a:tr h="2249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(87.37)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3,166 (89.38)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29,938 (89.59)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0722270"/>
                  </a:ext>
                </a:extLst>
              </a:tr>
              <a:tr h="2249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Mixed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(5.26)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(3.13)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 (2.4)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38052"/>
                  </a:ext>
                </a:extLst>
              </a:tr>
              <a:tr h="2249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Asian/Asian British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(4.21)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(3.9)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1,047 (3.13)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67744"/>
                  </a:ext>
                </a:extLst>
              </a:tr>
              <a:tr h="2249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Black/Black British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(2.11)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 (2.23)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 (2.46)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780017"/>
                  </a:ext>
                </a:extLst>
              </a:tr>
              <a:tr h="2249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(1.05)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 (1.36)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 (2.42)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4746005"/>
                  </a:ext>
                </a:extLst>
              </a:tr>
              <a:tr h="2249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1543779"/>
                  </a:ext>
                </a:extLst>
              </a:tr>
              <a:tr h="2249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IMD QUINTILE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956399"/>
                  </a:ext>
                </a:extLst>
              </a:tr>
              <a:tr h="2249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(most deprived)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(22.22)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1,190 (32.75)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9,055 (26.26)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4486892"/>
                  </a:ext>
                </a:extLst>
              </a:tr>
              <a:tr h="2249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(33.33)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746 (20.53)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7,385 (21.42)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339046"/>
                  </a:ext>
                </a:extLst>
              </a:tr>
              <a:tr h="2249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(17.17)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679 (18.68)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6,859 (19.89)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03447"/>
                  </a:ext>
                </a:extLst>
              </a:tr>
              <a:tr h="2249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(20.2)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 (16.57)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6,016 (17.45)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6987243"/>
                  </a:ext>
                </a:extLst>
              </a:tr>
              <a:tr h="2249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(least deprived)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(7.07)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 (11.47)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5,163 (14.97)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5302290"/>
                  </a:ext>
                </a:extLst>
              </a:tr>
              <a:tr h="22498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IMD = Index of Multiple Deprivation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57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2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1EF8187-273A-8A40-9698-323FAC1FAF39}"/>
              </a:ext>
            </a:extLst>
          </p:cNvPr>
          <p:cNvSpPr txBox="1">
            <a:spLocks/>
          </p:cNvSpPr>
          <p:nvPr/>
        </p:nvSpPr>
        <p:spPr>
          <a:xfrm>
            <a:off x="519632" y="1219200"/>
            <a:ext cx="11152737" cy="7763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065960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GB" sz="2800" b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Patient Characteristics</a:t>
            </a:r>
            <a:r>
              <a:rPr lang="en-GB" sz="28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3017520" y="1751768"/>
            <a:ext cx="6858000" cy="4805786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12148"/>
              </p:ext>
            </p:extLst>
          </p:nvPr>
        </p:nvGraphicFramePr>
        <p:xfrm>
          <a:off x="3356732" y="1751768"/>
          <a:ext cx="6179576" cy="4805792"/>
        </p:xfrm>
        <a:graphic>
          <a:graphicData uri="http://schemas.openxmlformats.org/drawingml/2006/table">
            <a:tbl>
              <a:tblPr/>
              <a:tblGrid>
                <a:gridCol w="1835234">
                  <a:extLst>
                    <a:ext uri="{9D8B030D-6E8A-4147-A177-3AD203B41FA5}">
                      <a16:colId xmlns:a16="http://schemas.microsoft.com/office/drawing/2014/main" val="376372689"/>
                    </a:ext>
                  </a:extLst>
                </a:gridCol>
                <a:gridCol w="1620168">
                  <a:extLst>
                    <a:ext uri="{9D8B030D-6E8A-4147-A177-3AD203B41FA5}">
                      <a16:colId xmlns:a16="http://schemas.microsoft.com/office/drawing/2014/main" val="940461832"/>
                    </a:ext>
                  </a:extLst>
                </a:gridCol>
                <a:gridCol w="1362087">
                  <a:extLst>
                    <a:ext uri="{9D8B030D-6E8A-4147-A177-3AD203B41FA5}">
                      <a16:colId xmlns:a16="http://schemas.microsoft.com/office/drawing/2014/main" val="1338539188"/>
                    </a:ext>
                  </a:extLst>
                </a:gridCol>
                <a:gridCol w="1362087">
                  <a:extLst>
                    <a:ext uri="{9D8B030D-6E8A-4147-A177-3AD203B41FA5}">
                      <a16:colId xmlns:a16="http://schemas.microsoft.com/office/drawing/2014/main" val="1279032879"/>
                    </a:ext>
                  </a:extLst>
                </a:gridCol>
              </a:tblGrid>
              <a:tr h="21985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PATIENT CHARACTERISTIC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TRUST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CANCER ALIANCE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NATIONAL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4162612"/>
                  </a:ext>
                </a:extLst>
              </a:tr>
              <a:tr h="42076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</a:t>
                      </a:r>
                      <a:b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 among known)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</a:t>
                      </a:r>
                      <a:b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 among known)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</a:t>
                      </a:r>
                      <a:b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(% among known)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064180"/>
                  </a:ext>
                </a:extLst>
              </a:tr>
              <a:tr h="2198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TYPE OF LUNG CANCER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947336"/>
                  </a:ext>
                </a:extLst>
              </a:tr>
              <a:tr h="2198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Non-small cell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 (44.44)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1,893 (52.09)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19,345 (56.11)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7480067"/>
                  </a:ext>
                </a:extLst>
              </a:tr>
              <a:tr h="2198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Small cell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(14.14)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 (7.87)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2,541 (7.37)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33397"/>
                  </a:ext>
                </a:extLst>
              </a:tr>
              <a:tr h="2198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Carcinoid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(1.01)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(1.51)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 (1.35)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1006445"/>
                  </a:ext>
                </a:extLst>
              </a:tr>
              <a:tr h="2198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assessed (NSCLC)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(40.4)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1,400 (38.53)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12,126 (35.17)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359201"/>
                  </a:ext>
                </a:extLst>
              </a:tr>
              <a:tr h="2198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 AT DIAGNOSIS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5190045"/>
                  </a:ext>
                </a:extLst>
              </a:tr>
              <a:tr h="2198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 I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(8.05)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 (20.66)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6,756 (22.78)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9332370"/>
                  </a:ext>
                </a:extLst>
              </a:tr>
              <a:tr h="2198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 II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(3.45)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(7.74)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2,353 (7.93)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638421"/>
                  </a:ext>
                </a:extLst>
              </a:tr>
              <a:tr h="2198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 IIIA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(5.75)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 (11.64)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3,639 (12.27)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6420253"/>
                  </a:ext>
                </a:extLst>
              </a:tr>
              <a:tr h="2198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 IIIB/C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(11.49)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 (9.51)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2,771 (9.34)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637372"/>
                  </a:ext>
                </a:extLst>
              </a:tr>
              <a:tr h="2198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Stage IV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(71.26)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1,629 (50.45)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14,140 (47.68)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5903858"/>
                  </a:ext>
                </a:extLst>
              </a:tr>
              <a:tr h="2198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6394049"/>
                  </a:ext>
                </a:extLst>
              </a:tr>
              <a:tr h="2198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PERFORMANCE STATUS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230474"/>
                  </a:ext>
                </a:extLst>
              </a:tr>
              <a:tr h="2198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(16.85)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 (18.55)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6,083 (21.34)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780005"/>
                  </a:ext>
                </a:extLst>
              </a:tr>
              <a:tr h="2198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 (25.84)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1,026 (32.86)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9,188 (32.24)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120518"/>
                  </a:ext>
                </a:extLst>
              </a:tr>
              <a:tr h="20772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(19.1)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677 (21.68)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5,626 (19.74)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804849"/>
                  </a:ext>
                </a:extLst>
              </a:tr>
              <a:tr h="2198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(19.1)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 (20.05)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5,835 (20.47)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975595"/>
                  </a:ext>
                </a:extLst>
              </a:tr>
              <a:tr h="2198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(19.1)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 (6.85)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1,770 (6.21)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878779"/>
                  </a:ext>
                </a:extLst>
              </a:tr>
              <a:tr h="219858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Unknown</a:t>
                      </a:r>
                    </a:p>
                  </a:txBody>
                  <a:tcPr marL="19050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0913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1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4279535-7820-4F24-67F6-8C9FCA50BDDF}"/>
              </a:ext>
            </a:extLst>
          </p:cNvPr>
          <p:cNvSpPr/>
          <p:nvPr/>
        </p:nvSpPr>
        <p:spPr>
          <a:xfrm>
            <a:off x="0" y="1235151"/>
            <a:ext cx="12192000" cy="56228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9186">
            <a:extLst>
              <a:ext uri="{FF2B5EF4-FFF2-40B4-BE49-F238E27FC236}">
                <a16:creationId xmlns:a16="http://schemas.microsoft.com/office/drawing/2014/main" id="{57FA842C-870D-A9E1-8A6A-022FD4D056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4" b="1336"/>
          <a:stretch/>
        </p:blipFill>
        <p:spPr bwMode="auto">
          <a:xfrm>
            <a:off x="1190680" y="1235151"/>
            <a:ext cx="9810641" cy="56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307B356-70EF-4A58-550D-BCA013579186}"/>
              </a:ext>
            </a:extLst>
          </p:cNvPr>
          <p:cNvSpPr txBox="1"/>
          <p:nvPr/>
        </p:nvSpPr>
        <p:spPr>
          <a:xfrm>
            <a:off x="1524000" y="509236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spc="300" dirty="0" smtClean="0">
                <a:ln w="12700">
                  <a:solidFill>
                    <a:srgbClr val="065960"/>
                  </a:solidFill>
                </a:ln>
                <a:solidFill>
                  <a:schemeClr val="bg1"/>
                </a:solidFill>
              </a:rPr>
              <a:t>Key Recommendations</a:t>
            </a:r>
            <a:endParaRPr lang="de-DE" sz="4400" b="1" spc="300" dirty="0">
              <a:ln w="12700">
                <a:solidFill>
                  <a:srgbClr val="065960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nlca@rcseng.ac.uk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F8187-273A-8A40-9698-323FAC1FA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06" y="1327878"/>
            <a:ext cx="11152737" cy="776335"/>
          </a:xfrm>
        </p:spPr>
        <p:txBody>
          <a:bodyPr>
            <a:noAutofit/>
          </a:bodyPr>
          <a:lstStyle/>
          <a:p>
            <a:pPr algn="ctr"/>
            <a:r>
              <a:rPr lang="en-GB" sz="2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R1: Aim </a:t>
            </a:r>
            <a:r>
              <a:rPr lang="en-GB" sz="24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to achieve high levels of data </a:t>
            </a:r>
            <a:r>
              <a:rPr lang="en-GB" sz="2400" b="1" dirty="0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completeness in the Rapid Cancer Registration Dataset</a:t>
            </a:r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D0F41-F01A-354B-8BC7-3109417EA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nlca@rcseng.ac.uk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49688"/>
              </p:ext>
            </p:extLst>
          </p:nvPr>
        </p:nvGraphicFramePr>
        <p:xfrm>
          <a:off x="1001485" y="2169345"/>
          <a:ext cx="10421260" cy="40551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4252">
                  <a:extLst>
                    <a:ext uri="{9D8B030D-6E8A-4147-A177-3AD203B41FA5}">
                      <a16:colId xmlns:a16="http://schemas.microsoft.com/office/drawing/2014/main" val="2451159016"/>
                    </a:ext>
                  </a:extLst>
                </a:gridCol>
                <a:gridCol w="2084252">
                  <a:extLst>
                    <a:ext uri="{9D8B030D-6E8A-4147-A177-3AD203B41FA5}">
                      <a16:colId xmlns:a16="http://schemas.microsoft.com/office/drawing/2014/main" val="2699338299"/>
                    </a:ext>
                  </a:extLst>
                </a:gridCol>
                <a:gridCol w="2084252">
                  <a:extLst>
                    <a:ext uri="{9D8B030D-6E8A-4147-A177-3AD203B41FA5}">
                      <a16:colId xmlns:a16="http://schemas.microsoft.com/office/drawing/2014/main" val="4093692770"/>
                    </a:ext>
                  </a:extLst>
                </a:gridCol>
                <a:gridCol w="2084252">
                  <a:extLst>
                    <a:ext uri="{9D8B030D-6E8A-4147-A177-3AD203B41FA5}">
                      <a16:colId xmlns:a16="http://schemas.microsoft.com/office/drawing/2014/main" val="1691560416"/>
                    </a:ext>
                  </a:extLst>
                </a:gridCol>
                <a:gridCol w="2084252">
                  <a:extLst>
                    <a:ext uri="{9D8B030D-6E8A-4147-A177-3AD203B41FA5}">
                      <a16:colId xmlns:a16="http://schemas.microsoft.com/office/drawing/2014/main" val="3087897913"/>
                    </a:ext>
                  </a:extLst>
                </a:gridCol>
              </a:tblGrid>
              <a:tr h="1060196">
                <a:tc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659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065960"/>
                          </a:solidFill>
                        </a:rPr>
                        <a:t>Target</a:t>
                      </a:r>
                      <a:endParaRPr lang="en-GB" sz="2400" b="1" dirty="0">
                        <a:solidFill>
                          <a:srgbClr val="0659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065960"/>
                          </a:solidFill>
                        </a:rPr>
                        <a:t>National Completeness</a:t>
                      </a:r>
                      <a:endParaRPr lang="en-GB" sz="2400" b="1" dirty="0">
                        <a:solidFill>
                          <a:srgbClr val="0659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065960"/>
                          </a:solidFill>
                        </a:rPr>
                        <a:t>Trust</a:t>
                      </a:r>
                      <a:r>
                        <a:rPr lang="en-GB" sz="2400" b="1" baseline="0" dirty="0" smtClean="0">
                          <a:solidFill>
                            <a:srgbClr val="065960"/>
                          </a:solidFill>
                        </a:rPr>
                        <a:t> Completeness</a:t>
                      </a:r>
                      <a:endParaRPr lang="en-GB" sz="2400" b="1" dirty="0">
                        <a:solidFill>
                          <a:srgbClr val="0659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rgbClr val="065960"/>
                          </a:solidFill>
                        </a:rPr>
                        <a:t>Cancer Alliance</a:t>
                      </a:r>
                      <a:r>
                        <a:rPr lang="en-GB" sz="2400" b="1" baseline="0" dirty="0" smtClean="0">
                          <a:solidFill>
                            <a:srgbClr val="065960"/>
                          </a:solidFill>
                        </a:rPr>
                        <a:t> Completeness</a:t>
                      </a:r>
                      <a:endParaRPr lang="en-GB" sz="2400" b="1" dirty="0">
                        <a:solidFill>
                          <a:srgbClr val="0659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675482"/>
                  </a:ext>
                </a:extLst>
              </a:tr>
              <a:tr h="477743">
                <a:tc>
                  <a:txBody>
                    <a:bodyPr/>
                    <a:lstStyle/>
                    <a:p>
                      <a:r>
                        <a:rPr lang="en-GB" dirty="0" smtClean="0"/>
                        <a:t>TMN Stage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86%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048161"/>
                  </a:ext>
                </a:extLst>
              </a:tr>
              <a:tr h="477743">
                <a:tc>
                  <a:txBody>
                    <a:bodyPr/>
                    <a:lstStyle/>
                    <a:p>
                      <a:r>
                        <a:rPr lang="en-GB" dirty="0" smtClean="0"/>
                        <a:t>Performance Status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83%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248667"/>
                  </a:ext>
                </a:extLst>
              </a:tr>
              <a:tr h="477743">
                <a:tc>
                  <a:txBody>
                    <a:bodyPr/>
                    <a:lstStyle/>
                    <a:p>
                      <a:r>
                        <a:rPr lang="en-GB" dirty="0" smtClean="0"/>
                        <a:t>Morphology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65%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0918304"/>
                  </a:ext>
                </a:extLst>
              </a:tr>
              <a:tr h="477743">
                <a:tc>
                  <a:txBody>
                    <a:bodyPr/>
                    <a:lstStyle/>
                    <a:p>
                      <a:r>
                        <a:rPr lang="en-GB" dirty="0" smtClean="0"/>
                        <a:t>Basis of Diagnosis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547759"/>
                  </a:ext>
                </a:extLst>
              </a:tr>
              <a:tr h="477743">
                <a:tc>
                  <a:txBody>
                    <a:bodyPr/>
                    <a:lstStyle/>
                    <a:p>
                      <a:r>
                        <a:rPr lang="en-GB" dirty="0" smtClean="0"/>
                        <a:t>Access to LCNS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59%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886824"/>
                  </a:ext>
                </a:extLst>
              </a:tr>
              <a:tr h="477743">
                <a:tc>
                  <a:txBody>
                    <a:bodyPr/>
                    <a:lstStyle/>
                    <a:p>
                      <a:r>
                        <a:rPr lang="en-GB" dirty="0" smtClean="0"/>
                        <a:t>Smoking Status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49%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rgbClr val="FF0000"/>
                          </a:solidFill>
                        </a:rPr>
                        <a:t>XX</a:t>
                      </a: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459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983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744" y="3674540"/>
            <a:ext cx="5190322" cy="31320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77" y="3761129"/>
            <a:ext cx="5137487" cy="309687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10065"/>
              </p:ext>
            </p:extLst>
          </p:nvPr>
        </p:nvGraphicFramePr>
        <p:xfrm>
          <a:off x="838200" y="2070739"/>
          <a:ext cx="10515600" cy="1409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0001">
                  <a:extLst>
                    <a:ext uri="{9D8B030D-6E8A-4147-A177-3AD203B41FA5}">
                      <a16:colId xmlns:a16="http://schemas.microsoft.com/office/drawing/2014/main" val="3814148508"/>
                    </a:ext>
                  </a:extLst>
                </a:gridCol>
                <a:gridCol w="1366957">
                  <a:extLst>
                    <a:ext uri="{9D8B030D-6E8A-4147-A177-3AD203B41FA5}">
                      <a16:colId xmlns:a16="http://schemas.microsoft.com/office/drawing/2014/main" val="794156702"/>
                    </a:ext>
                  </a:extLst>
                </a:gridCol>
                <a:gridCol w="861468">
                  <a:extLst>
                    <a:ext uri="{9D8B030D-6E8A-4147-A177-3AD203B41FA5}">
                      <a16:colId xmlns:a16="http://schemas.microsoft.com/office/drawing/2014/main" val="794921413"/>
                    </a:ext>
                  </a:extLst>
                </a:gridCol>
                <a:gridCol w="163750">
                  <a:extLst>
                    <a:ext uri="{9D8B030D-6E8A-4147-A177-3AD203B41FA5}">
                      <a16:colId xmlns:a16="http://schemas.microsoft.com/office/drawing/2014/main" val="528744020"/>
                    </a:ext>
                  </a:extLst>
                </a:gridCol>
                <a:gridCol w="1238804">
                  <a:extLst>
                    <a:ext uri="{9D8B030D-6E8A-4147-A177-3AD203B41FA5}">
                      <a16:colId xmlns:a16="http://schemas.microsoft.com/office/drawing/2014/main" val="3790850270"/>
                    </a:ext>
                  </a:extLst>
                </a:gridCol>
                <a:gridCol w="1003859">
                  <a:extLst>
                    <a:ext uri="{9D8B030D-6E8A-4147-A177-3AD203B41FA5}">
                      <a16:colId xmlns:a16="http://schemas.microsoft.com/office/drawing/2014/main" val="3606117715"/>
                    </a:ext>
                  </a:extLst>
                </a:gridCol>
                <a:gridCol w="946902">
                  <a:extLst>
                    <a:ext uri="{9D8B030D-6E8A-4147-A177-3AD203B41FA5}">
                      <a16:colId xmlns:a16="http://schemas.microsoft.com/office/drawing/2014/main" val="2570463385"/>
                    </a:ext>
                  </a:extLst>
                </a:gridCol>
                <a:gridCol w="1003859">
                  <a:extLst>
                    <a:ext uri="{9D8B030D-6E8A-4147-A177-3AD203B41FA5}">
                      <a16:colId xmlns:a16="http://schemas.microsoft.com/office/drawing/2014/main" val="1177901636"/>
                    </a:ext>
                  </a:extLst>
                </a:gridCol>
              </a:tblGrid>
              <a:tr h="1650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Denominator (N)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UNADJUSTED RESULTS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ADJUSTED RESULTS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331123"/>
                  </a:ext>
                </a:extLst>
              </a:tr>
              <a:tr h="1650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Proportion (%)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Rank (national)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Proportion (%)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Rank (national)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1196428"/>
                  </a:ext>
                </a:extLst>
              </a:tr>
              <a:tr h="1650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dirty="0">
                          <a:effectLst/>
                        </a:rPr>
                        <a:t>Airedale NHS Foundation Trust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82.76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73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75.9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38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44270861"/>
                  </a:ext>
                </a:extLst>
              </a:tr>
              <a:tr h="3004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West Yorkshire and Harrogate cancer alliance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                                  436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90.37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81.4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21837776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NATIONAL RESULTS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                               6,364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79.31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84503437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* NRA: not risk adjusted; **NR: not reported, as denominator &lt;10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65715519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97F4E44-E48D-7816-AEC7-AE6DCC0E2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7619"/>
            <a:ext cx="10515600" cy="776335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 smtClean="0">
                <a:latin typeface="Calibri" panose="020F0502020204030204" pitchFamily="34" charset="0"/>
                <a:ea typeface="Arial" panose="020B0604020202020204" pitchFamily="34" charset="0"/>
              </a:rPr>
              <a:t>R2: Ensure </a:t>
            </a:r>
            <a:r>
              <a:rPr lang="en-GB" sz="2800" b="1" dirty="0">
                <a:latin typeface="Calibri" panose="020F0502020204030204" pitchFamily="34" charset="0"/>
                <a:ea typeface="Arial" panose="020B0604020202020204" pitchFamily="34" charset="0"/>
              </a:rPr>
              <a:t>at least 85% of patients with stage I/II PS 0–2 NSCLC undergo curative-intent treatment</a:t>
            </a:r>
            <a: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n-GB" dirty="0"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GB" sz="2800" dirty="0"/>
          </a:p>
        </p:txBody>
      </p:sp>
      <p:sp>
        <p:nvSpPr>
          <p:cNvPr id="14" name="Rectangle 13"/>
          <p:cNvSpPr/>
          <p:nvPr/>
        </p:nvSpPr>
        <p:spPr>
          <a:xfrm>
            <a:off x="271233" y="3715639"/>
            <a:ext cx="5075931" cy="309099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762000" y="2012964"/>
            <a:ext cx="10591800" cy="1489263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6477918" y="3696575"/>
            <a:ext cx="5426759" cy="3110056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987265" y="4236959"/>
            <a:ext cx="16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Figure 2 here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527974" y="4236959"/>
            <a:ext cx="16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Figure 3 here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47164" y="2235377"/>
            <a:ext cx="16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Table 2 here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218245"/>
              </p:ext>
            </p:extLst>
          </p:nvPr>
        </p:nvGraphicFramePr>
        <p:xfrm>
          <a:off x="992436" y="2205335"/>
          <a:ext cx="10515600" cy="1409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0001">
                  <a:extLst>
                    <a:ext uri="{9D8B030D-6E8A-4147-A177-3AD203B41FA5}">
                      <a16:colId xmlns:a16="http://schemas.microsoft.com/office/drawing/2014/main" val="2468115375"/>
                    </a:ext>
                  </a:extLst>
                </a:gridCol>
                <a:gridCol w="1366957">
                  <a:extLst>
                    <a:ext uri="{9D8B030D-6E8A-4147-A177-3AD203B41FA5}">
                      <a16:colId xmlns:a16="http://schemas.microsoft.com/office/drawing/2014/main" val="1360128994"/>
                    </a:ext>
                  </a:extLst>
                </a:gridCol>
                <a:gridCol w="861468">
                  <a:extLst>
                    <a:ext uri="{9D8B030D-6E8A-4147-A177-3AD203B41FA5}">
                      <a16:colId xmlns:a16="http://schemas.microsoft.com/office/drawing/2014/main" val="2004382032"/>
                    </a:ext>
                  </a:extLst>
                </a:gridCol>
                <a:gridCol w="163750">
                  <a:extLst>
                    <a:ext uri="{9D8B030D-6E8A-4147-A177-3AD203B41FA5}">
                      <a16:colId xmlns:a16="http://schemas.microsoft.com/office/drawing/2014/main" val="2514815711"/>
                    </a:ext>
                  </a:extLst>
                </a:gridCol>
                <a:gridCol w="1238804">
                  <a:extLst>
                    <a:ext uri="{9D8B030D-6E8A-4147-A177-3AD203B41FA5}">
                      <a16:colId xmlns:a16="http://schemas.microsoft.com/office/drawing/2014/main" val="1604982577"/>
                    </a:ext>
                  </a:extLst>
                </a:gridCol>
                <a:gridCol w="1003859">
                  <a:extLst>
                    <a:ext uri="{9D8B030D-6E8A-4147-A177-3AD203B41FA5}">
                      <a16:colId xmlns:a16="http://schemas.microsoft.com/office/drawing/2014/main" val="4010837940"/>
                    </a:ext>
                  </a:extLst>
                </a:gridCol>
                <a:gridCol w="946902">
                  <a:extLst>
                    <a:ext uri="{9D8B030D-6E8A-4147-A177-3AD203B41FA5}">
                      <a16:colId xmlns:a16="http://schemas.microsoft.com/office/drawing/2014/main" val="962957468"/>
                    </a:ext>
                  </a:extLst>
                </a:gridCol>
                <a:gridCol w="1003859">
                  <a:extLst>
                    <a:ext uri="{9D8B030D-6E8A-4147-A177-3AD203B41FA5}">
                      <a16:colId xmlns:a16="http://schemas.microsoft.com/office/drawing/2014/main" val="584462784"/>
                    </a:ext>
                  </a:extLst>
                </a:gridCol>
              </a:tblGrid>
              <a:tr h="1650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Denominator (N)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UNADJUSTED RESULTS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ADJUSTED RESULTS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8793676"/>
                  </a:ext>
                </a:extLst>
              </a:tr>
              <a:tr h="1650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Proportion (%)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Rank (national)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Proportion (%)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Rank (national)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59327424"/>
                  </a:ext>
                </a:extLst>
              </a:tr>
              <a:tr h="1650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Barnsley Hospital NHS Foundation Trust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30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80.00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56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92.9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117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8469908"/>
                  </a:ext>
                </a:extLst>
              </a:tr>
              <a:tr h="3004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South Yorkshire and Bassetlaw cancer alliance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                                  289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83.74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17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84.5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19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0505345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NATIONAL RESULTS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                               6,364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79.31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81730847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* NRA: not risk adjusted; **NR: not reported, as denominator &lt;10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58864412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3773023-9B29-CAB2-C0B9-2ABFBA9E2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8838"/>
            <a:ext cx="10515600" cy="77633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100" b="1" dirty="0" smtClean="0">
                <a:latin typeface="Calibri" panose="020F0502020204030204" pitchFamily="34" charset="0"/>
                <a:ea typeface="Arial" panose="020B0604020202020204" pitchFamily="34" charset="0"/>
              </a:rPr>
              <a:t>R3: Ensure </a:t>
            </a:r>
            <a:r>
              <a:rPr lang="en-GB" sz="3100" b="1" dirty="0">
                <a:latin typeface="Calibri" panose="020F0502020204030204" pitchFamily="34" charset="0"/>
                <a:ea typeface="Arial" panose="020B0604020202020204" pitchFamily="34" charset="0"/>
              </a:rPr>
              <a:t>at least 70% of patients with NSCLC stage IIIB-IV and PS 0-1 receive systemic anti-cancer therapy</a:t>
            </a:r>
            <a:r>
              <a:rPr lang="en-GB" sz="4000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en-GB" sz="4000" dirty="0"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22A704-269F-0551-92AA-B0AEEFF20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8122" y="1703502"/>
            <a:ext cx="2154621" cy="5551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/>
              <a:t>Nice guidance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2436" y="2113936"/>
            <a:ext cx="10515600" cy="1500854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428303" y="2520939"/>
            <a:ext cx="16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Table 2 here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673" y="3661056"/>
            <a:ext cx="5228630" cy="3151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705" y="3715639"/>
            <a:ext cx="5075770" cy="306296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71233" y="3715639"/>
            <a:ext cx="5075931" cy="309099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6588087" y="3696575"/>
            <a:ext cx="5316590" cy="3110056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1987265" y="4236959"/>
            <a:ext cx="16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Figure 2 here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27974" y="4236959"/>
            <a:ext cx="16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Figure 3 here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7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6506" y="3741288"/>
            <a:ext cx="5037785" cy="30400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951" y="3741288"/>
            <a:ext cx="5043214" cy="3040043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736602"/>
              </p:ext>
            </p:extLst>
          </p:nvPr>
        </p:nvGraphicFramePr>
        <p:xfrm>
          <a:off x="848442" y="2188613"/>
          <a:ext cx="10515600" cy="14094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30001">
                  <a:extLst>
                    <a:ext uri="{9D8B030D-6E8A-4147-A177-3AD203B41FA5}">
                      <a16:colId xmlns:a16="http://schemas.microsoft.com/office/drawing/2014/main" val="4100566269"/>
                    </a:ext>
                  </a:extLst>
                </a:gridCol>
                <a:gridCol w="1366957">
                  <a:extLst>
                    <a:ext uri="{9D8B030D-6E8A-4147-A177-3AD203B41FA5}">
                      <a16:colId xmlns:a16="http://schemas.microsoft.com/office/drawing/2014/main" val="4203436293"/>
                    </a:ext>
                  </a:extLst>
                </a:gridCol>
                <a:gridCol w="861468">
                  <a:extLst>
                    <a:ext uri="{9D8B030D-6E8A-4147-A177-3AD203B41FA5}">
                      <a16:colId xmlns:a16="http://schemas.microsoft.com/office/drawing/2014/main" val="2386339386"/>
                    </a:ext>
                  </a:extLst>
                </a:gridCol>
                <a:gridCol w="163750">
                  <a:extLst>
                    <a:ext uri="{9D8B030D-6E8A-4147-A177-3AD203B41FA5}">
                      <a16:colId xmlns:a16="http://schemas.microsoft.com/office/drawing/2014/main" val="1269247398"/>
                    </a:ext>
                  </a:extLst>
                </a:gridCol>
                <a:gridCol w="1238804">
                  <a:extLst>
                    <a:ext uri="{9D8B030D-6E8A-4147-A177-3AD203B41FA5}">
                      <a16:colId xmlns:a16="http://schemas.microsoft.com/office/drawing/2014/main" val="1119966850"/>
                    </a:ext>
                  </a:extLst>
                </a:gridCol>
                <a:gridCol w="1003859">
                  <a:extLst>
                    <a:ext uri="{9D8B030D-6E8A-4147-A177-3AD203B41FA5}">
                      <a16:colId xmlns:a16="http://schemas.microsoft.com/office/drawing/2014/main" val="2144605875"/>
                    </a:ext>
                  </a:extLst>
                </a:gridCol>
                <a:gridCol w="946902">
                  <a:extLst>
                    <a:ext uri="{9D8B030D-6E8A-4147-A177-3AD203B41FA5}">
                      <a16:colId xmlns:a16="http://schemas.microsoft.com/office/drawing/2014/main" val="4139943198"/>
                    </a:ext>
                  </a:extLst>
                </a:gridCol>
                <a:gridCol w="1003859">
                  <a:extLst>
                    <a:ext uri="{9D8B030D-6E8A-4147-A177-3AD203B41FA5}">
                      <a16:colId xmlns:a16="http://schemas.microsoft.com/office/drawing/2014/main" val="2485232229"/>
                    </a:ext>
                  </a:extLst>
                </a:gridCol>
              </a:tblGrid>
              <a:tr h="1650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GB" sz="1000" u="none" strike="noStrike">
                          <a:effectLst/>
                        </a:rPr>
                        <a:t>Denominator (N)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UNADJUSTED RESULTS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ADJUSTED RESULTS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546003"/>
                  </a:ext>
                </a:extLst>
              </a:tr>
              <a:tr h="165018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Proportion (%)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Rank (national)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Proportion (%)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Rank (national)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6668468"/>
                  </a:ext>
                </a:extLst>
              </a:tr>
              <a:tr h="16501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Bolton NHS Foundation Trust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224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94.08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51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NRA*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NRA*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61520460"/>
                  </a:ext>
                </a:extLst>
              </a:tr>
              <a:tr h="3004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Greater Manchester cancer alliance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                               2,264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97.51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20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NRA*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NRA*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49907020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NATIONAL RESULTS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 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                             34,478 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92.31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>
                          <a:effectLst/>
                        </a:rPr>
                        <a:t>NA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86552910"/>
                  </a:ext>
                </a:extLst>
              </a:tr>
              <a:tr h="300446"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* NRA: not risk adjusted; **NR: not reported, as denominator &lt;10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20705535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1A5B9B8-3378-F926-1CC0-17E896D9C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0006"/>
            <a:ext cx="10515600" cy="776335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 smtClean="0">
                <a:latin typeface="Calibri" panose="020F0502020204030204" pitchFamily="34" charset="0"/>
                <a:ea typeface="Arial" panose="020B0604020202020204" pitchFamily="34" charset="0"/>
              </a:rPr>
              <a:t>R4: Ensure </a:t>
            </a:r>
            <a:r>
              <a:rPr lang="en-GB" sz="2800" b="1" dirty="0">
                <a:latin typeface="Calibri" panose="020F0502020204030204" pitchFamily="34" charset="0"/>
                <a:ea typeface="Arial" panose="020B0604020202020204" pitchFamily="34" charset="0"/>
              </a:rPr>
              <a:t>at least 90% of lung cancer patients are seen by a lung cancer clinical nurse specialist at diagnosis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10" name="Rectangle 9"/>
          <p:cNvSpPr/>
          <p:nvPr/>
        </p:nvSpPr>
        <p:spPr>
          <a:xfrm>
            <a:off x="838200" y="2113935"/>
            <a:ext cx="10515600" cy="148413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452214" y="2331834"/>
            <a:ext cx="16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Table 2 here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1233" y="3715639"/>
            <a:ext cx="5075931" cy="309099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6588087" y="3696575"/>
            <a:ext cx="5316590" cy="3110056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1987265" y="5019156"/>
            <a:ext cx="16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Figure 2 here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27974" y="5019156"/>
            <a:ext cx="16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Figure 3 here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8200" y="2116740"/>
            <a:ext cx="10515600" cy="1484132"/>
          </a:xfrm>
          <a:prstGeom prst="rect">
            <a:avLst/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5452214" y="2334639"/>
            <a:ext cx="1643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Table 2 here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1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2393CF68CA544999728D816BB16EA8" ma:contentTypeVersion="2" ma:contentTypeDescription="Create a new document." ma:contentTypeScope="" ma:versionID="b6f4ccf6abf069600a7fd974242e2992">
  <xsd:schema xmlns:xsd="http://www.w3.org/2001/XMLSchema" xmlns:xs="http://www.w3.org/2001/XMLSchema" xmlns:p="http://schemas.microsoft.com/office/2006/metadata/properties" xmlns:ns3="1ac19544-49d5-45e4-9b98-2226fff1e962" targetNamespace="http://schemas.microsoft.com/office/2006/metadata/properties" ma:root="true" ma:fieldsID="59fd0d79c55a91f097f9449e760824e1" ns3:_="">
    <xsd:import namespace="1ac19544-49d5-45e4-9b98-2226fff1e96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c19544-49d5-45e4-9b98-2226fff1e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36E00D-B48E-4C62-AA84-4FD27FCABB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c19544-49d5-45e4-9b98-2226fff1e9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3ADFC2-8043-4868-BCA0-4FD8E34775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F49FA4-94DE-4DBA-965E-A7DEE6234D13}">
  <ds:schemaRefs>
    <ds:schemaRef ds:uri="http://schemas.microsoft.com/office/infopath/2007/PartnerControls"/>
    <ds:schemaRef ds:uri="1ac19544-49d5-45e4-9b98-2226fff1e962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16364</TotalTime>
  <Words>1812</Words>
  <Application>Microsoft Office PowerPoint</Application>
  <PresentationFormat>Widescreen</PresentationFormat>
  <Paragraphs>572</Paragraphs>
  <Slides>18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Patient Characteristics </vt:lpstr>
      <vt:lpstr>PowerPoint Presentation</vt:lpstr>
      <vt:lpstr>PowerPoint Presentation</vt:lpstr>
      <vt:lpstr>R1: Aim to achieve high levels of data completeness in the Rapid Cancer Registration Dataset</vt:lpstr>
      <vt:lpstr>R2: Ensure at least 85% of patients with stage I/II PS 0–2 NSCLC undergo curative-intent treatment </vt:lpstr>
      <vt:lpstr>R3: Ensure at least 70% of patients with NSCLC stage IIIB-IV and PS 0-1 receive systemic anti-cancer therapy </vt:lpstr>
      <vt:lpstr>R4: Ensure at least 90% of lung cancer patients are seen by a lung cancer clinical nurse specialist at diagnosis </vt:lpstr>
      <vt:lpstr>PowerPoint Presentation</vt:lpstr>
      <vt:lpstr>Patients with NSCLC undergoing Surgery &gt;17%</vt:lpstr>
      <vt:lpstr>Patients with SCLC receiving chemotherapy &gt;70%</vt:lpstr>
      <vt:lpstr>Proportion of patients with pathological diagnosis  (Stage I/II, PS 0–1)</vt:lpstr>
      <vt:lpstr>Proportion of patients with NSCLC who had curative treatment  (Stage IIIA, PS 0–2)</vt:lpstr>
      <vt:lpstr>Diagnosis via Emergency Presentation</vt:lpstr>
      <vt:lpstr>What are we doing well?</vt:lpstr>
      <vt:lpstr>Where do we need to Improve?</vt:lpstr>
      <vt:lpstr>Local Action Plan</vt:lpstr>
    </vt:vector>
  </TitlesOfParts>
  <Company>Royal College of Surgeons of England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Foster</dc:creator>
  <cp:lastModifiedBy>Lauren Dixon</cp:lastModifiedBy>
  <cp:revision>120</cp:revision>
  <dcterms:created xsi:type="dcterms:W3CDTF">2022-05-04T15:32:17Z</dcterms:created>
  <dcterms:modified xsi:type="dcterms:W3CDTF">2023-04-11T16:45:01Z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0x010100A92393CF68CA544999728D816BB16EA8</vt:lpwstr>
  </property>
</Properties>
</file>